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303" r:id="rId35"/>
    <p:sldId id="297" r:id="rId36"/>
    <p:sldId id="298" r:id="rId37"/>
    <p:sldId id="300" r:id="rId38"/>
    <p:sldId id="301" r:id="rId39"/>
    <p:sldId id="302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18AA6-CB1A-40BE-82A5-ED6342B57873}" type="datetimeFigureOut">
              <a:rPr lang="el-GR" smtClean="0"/>
              <a:pPr/>
              <a:t>27/9/2015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4EFB2-2658-4CCF-B9D7-060739A1A19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Ρύθμιση του ενδοκυττάριου </a:t>
            </a:r>
            <a:r>
              <a:rPr lang="en-US" sz="4000" b="1" dirty="0" smtClean="0">
                <a:solidFill>
                  <a:schemeClr val="bg1"/>
                </a:solidFill>
              </a:rPr>
              <a:t>pH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4509120"/>
            <a:ext cx="5144616" cy="766936"/>
          </a:xfrm>
        </p:spPr>
        <p:txBody>
          <a:bodyPr/>
          <a:lstStyle/>
          <a:p>
            <a:r>
              <a:rPr lang="el-GR" b="1" smtClean="0">
                <a:solidFill>
                  <a:schemeClr val="bg1"/>
                </a:solidFill>
              </a:rPr>
              <a:t>Σπ. </a:t>
            </a:r>
            <a:r>
              <a:rPr lang="el-GR" b="1" dirty="0" smtClean="0">
                <a:solidFill>
                  <a:schemeClr val="bg1"/>
                </a:solidFill>
              </a:rPr>
              <a:t>Μιχαήλ</a:t>
            </a:r>
            <a:endParaRPr lang="el-G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50304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Πυρήνες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46449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pH: 0,1-0,5 </a:t>
            </a:r>
            <a:r>
              <a:rPr lang="el-GR" dirty="0" smtClean="0">
                <a:solidFill>
                  <a:schemeClr val="bg1"/>
                </a:solidFill>
              </a:rPr>
              <a:t>υψηλότερο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- 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αντιμεταφορείς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50304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Μηχανισμοί διατήρησης της σταθερότητας του </a:t>
            </a:r>
            <a:r>
              <a:rPr lang="en-US" sz="4000" b="1" dirty="0" smtClean="0">
                <a:solidFill>
                  <a:schemeClr val="bg1"/>
                </a:solidFill>
              </a:rPr>
              <a:t>pH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464496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Παθητική διάχυση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Ενδοκυττάρια ρυθμιστικά συστήματα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Παραγωγή και κατανάλωση οξέων δια μέσου του μεταβολισμού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Ενεργητική </a:t>
            </a:r>
            <a:r>
              <a:rPr lang="el-GR" dirty="0" err="1" smtClean="0">
                <a:solidFill>
                  <a:schemeClr val="bg1"/>
                </a:solidFill>
              </a:rPr>
              <a:t>διαμεμβρανική</a:t>
            </a:r>
            <a:r>
              <a:rPr lang="el-GR" dirty="0" smtClean="0">
                <a:solidFill>
                  <a:schemeClr val="bg1"/>
                </a:solidFill>
              </a:rPr>
              <a:t> μεταφορά οξέων και βάσεων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16224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Ενδοκυττάρια ρυθμιστικά συστήματα</a:t>
            </a:r>
            <a:br>
              <a:rPr lang="el-GR" sz="4000" b="1" dirty="0" smtClean="0"/>
            </a:br>
            <a:r>
              <a:rPr lang="el-GR" sz="2800" b="1" dirty="0" smtClean="0"/>
              <a:t>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n-US" sz="3200" b="1" dirty="0" smtClean="0">
                <a:solidFill>
                  <a:srgbClr val="FFFF00"/>
                </a:solidFill>
              </a:rPr>
              <a:t>I</a:t>
            </a:r>
            <a:r>
              <a:rPr lang="el-GR" sz="3200" b="1" baseline="-25000" dirty="0" err="1" smtClean="0">
                <a:solidFill>
                  <a:srgbClr val="FFFF00"/>
                </a:solidFill>
              </a:rPr>
              <a:t>ολ</a:t>
            </a:r>
            <a:r>
              <a:rPr lang="el-GR" sz="3200" b="1" baseline="-25000" dirty="0" smtClean="0">
                <a:solidFill>
                  <a:srgbClr val="FFFF00"/>
                </a:solidFill>
              </a:rPr>
              <a:t> </a:t>
            </a:r>
            <a:r>
              <a:rPr lang="el-GR" sz="3200" b="1" dirty="0" smtClean="0">
                <a:solidFill>
                  <a:srgbClr val="FFFF00"/>
                </a:solidFill>
              </a:rPr>
              <a:t>= Ι</a:t>
            </a:r>
            <a:r>
              <a:rPr lang="el-GR" sz="3200" b="1" baseline="-25000" dirty="0" smtClean="0">
                <a:solidFill>
                  <a:srgbClr val="FFFF00"/>
                </a:solidFill>
              </a:rPr>
              <a:t>ΟΒ</a:t>
            </a:r>
            <a:r>
              <a:rPr lang="el-GR" sz="3200" b="1" dirty="0" smtClean="0">
                <a:solidFill>
                  <a:srgbClr val="FFFF00"/>
                </a:solidFill>
              </a:rPr>
              <a:t> + Ι</a:t>
            </a:r>
            <a:r>
              <a:rPr lang="en-US" sz="3200" b="1" baseline="-25000" dirty="0" smtClean="0">
                <a:solidFill>
                  <a:srgbClr val="FFFF00"/>
                </a:solidFill>
              </a:rPr>
              <a:t>HCO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3200" b="1" baseline="30000" dirty="0" smtClean="0">
                <a:solidFill>
                  <a:srgbClr val="FFFF00"/>
                </a:solidFill>
              </a:rPr>
              <a:t>-</a:t>
            </a:r>
            <a:endParaRPr lang="el-GR" sz="4000" b="1" baseline="30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5"/>
            <a:ext cx="8229600" cy="4032449"/>
          </a:xfrm>
        </p:spPr>
        <p:txBody>
          <a:bodyPr>
            <a:normAutofit/>
          </a:bodyPr>
          <a:lstStyle/>
          <a:p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l-GR" dirty="0" smtClean="0"/>
              <a:t>οξέων και βάσεων : απέχει του </a:t>
            </a:r>
            <a:r>
              <a:rPr lang="en-US" dirty="0" smtClean="0"/>
              <a:t>pH</a:t>
            </a:r>
            <a:r>
              <a:rPr lang="el-GR" dirty="0" smtClean="0"/>
              <a:t>κ</a:t>
            </a:r>
          </a:p>
          <a:p>
            <a:pPr lvl="1"/>
            <a:r>
              <a:rPr lang="en-US" dirty="0" smtClean="0"/>
              <a:t>I</a:t>
            </a:r>
            <a:r>
              <a:rPr lang="en-US" baseline="-25000" dirty="0" smtClean="0"/>
              <a:t>OB</a:t>
            </a:r>
            <a:r>
              <a:rPr lang="en-US" dirty="0" smtClean="0"/>
              <a:t> </a:t>
            </a:r>
            <a:r>
              <a:rPr lang="el-GR" dirty="0" smtClean="0"/>
              <a:t>είναι χαμηλή στο </a:t>
            </a:r>
            <a:r>
              <a:rPr lang="en-US" dirty="0" smtClean="0"/>
              <a:t>pH</a:t>
            </a:r>
            <a:r>
              <a:rPr lang="el-GR" dirty="0" smtClean="0"/>
              <a:t>κ</a:t>
            </a:r>
          </a:p>
          <a:p>
            <a:pPr lvl="2"/>
            <a:r>
              <a:rPr lang="el-GR" dirty="0" smtClean="0"/>
              <a:t>10-20 </a:t>
            </a:r>
            <a:r>
              <a:rPr lang="en-US" dirty="0" err="1" smtClean="0"/>
              <a:t>mM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smtClean="0"/>
              <a:t>pH: 7,2</a:t>
            </a:r>
          </a:p>
          <a:p>
            <a:pPr lvl="1"/>
            <a:r>
              <a:rPr lang="en-US" dirty="0" smtClean="0"/>
              <a:t>I</a:t>
            </a:r>
            <a:r>
              <a:rPr lang="en-US" baseline="-25000" dirty="0" smtClean="0"/>
              <a:t>OB </a:t>
            </a:r>
            <a:r>
              <a:rPr lang="el-GR" dirty="0" smtClean="0"/>
              <a:t>αυξάνεται σε ακραίες καταστάσεις</a:t>
            </a:r>
          </a:p>
          <a:p>
            <a:pPr lvl="2"/>
            <a:r>
              <a:rPr lang="el-GR" dirty="0" smtClean="0"/>
              <a:t>40</a:t>
            </a:r>
            <a:r>
              <a:rPr lang="en-US" dirty="0" smtClean="0"/>
              <a:t> </a:t>
            </a:r>
            <a:r>
              <a:rPr lang="en-US" dirty="0" err="1" smtClean="0"/>
              <a:t>mM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smtClean="0"/>
              <a:t>pH: 6,4</a:t>
            </a:r>
          </a:p>
          <a:p>
            <a:r>
              <a:rPr lang="en-US" dirty="0" smtClean="0"/>
              <a:t>I</a:t>
            </a:r>
            <a:r>
              <a:rPr lang="en-US" baseline="-25000" dirty="0" smtClean="0"/>
              <a:t>HCO</a:t>
            </a:r>
            <a:r>
              <a:rPr lang="en-US" sz="1800" baseline="-25000" dirty="0" smtClean="0"/>
              <a:t>3</a:t>
            </a:r>
            <a:r>
              <a:rPr lang="en-US" baseline="30000" dirty="0" smtClean="0"/>
              <a:t>-</a:t>
            </a:r>
          </a:p>
          <a:p>
            <a:pPr lvl="1"/>
            <a:r>
              <a:rPr lang="en-US" dirty="0" smtClean="0"/>
              <a:t>27</a:t>
            </a:r>
            <a:r>
              <a:rPr lang="el-GR" dirty="0" smtClean="0"/>
              <a:t> </a:t>
            </a:r>
            <a:r>
              <a:rPr lang="en-US" dirty="0" err="1" smtClean="0"/>
              <a:t>mM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n-US" dirty="0" smtClean="0"/>
              <a:t>pCO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dirty="0" smtClean="0"/>
              <a:t>37</a:t>
            </a:r>
            <a:r>
              <a:rPr lang="el-GR" dirty="0" smtClean="0"/>
              <a:t> </a:t>
            </a:r>
            <a:r>
              <a:rPr lang="en-US" dirty="0" smtClean="0"/>
              <a:t>mmHg </a:t>
            </a:r>
            <a:r>
              <a:rPr lang="el-GR" dirty="0" smtClean="0"/>
              <a:t>και </a:t>
            </a:r>
            <a:r>
              <a:rPr lang="en-US" dirty="0" smtClean="0"/>
              <a:t>pH: 7,1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50304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I</a:t>
            </a:r>
            <a:r>
              <a:rPr lang="el-GR" sz="4000" b="1" baseline="-25000" dirty="0" err="1" smtClean="0">
                <a:solidFill>
                  <a:srgbClr val="FFFF00"/>
                </a:solidFill>
              </a:rPr>
              <a:t>ολ</a:t>
            </a:r>
            <a:r>
              <a:rPr lang="el-GR" sz="4000" b="1" baseline="-25000" dirty="0" smtClean="0">
                <a:solidFill>
                  <a:srgbClr val="FFFF00"/>
                </a:solidFill>
              </a:rPr>
              <a:t> </a:t>
            </a:r>
            <a:r>
              <a:rPr lang="el-GR" sz="4000" b="1" dirty="0" smtClean="0">
                <a:solidFill>
                  <a:srgbClr val="FFFF00"/>
                </a:solidFill>
              </a:rPr>
              <a:t>= Ι</a:t>
            </a:r>
            <a:r>
              <a:rPr lang="el-GR" sz="4000" b="1" baseline="-25000" dirty="0" smtClean="0">
                <a:solidFill>
                  <a:srgbClr val="FFFF00"/>
                </a:solidFill>
              </a:rPr>
              <a:t>ΟΒ</a:t>
            </a:r>
            <a:r>
              <a:rPr lang="el-GR" sz="4000" b="1" dirty="0" smtClean="0">
                <a:solidFill>
                  <a:srgbClr val="FFFF00"/>
                </a:solidFill>
              </a:rPr>
              <a:t> + Ι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HCO3</a:t>
            </a:r>
            <a:r>
              <a:rPr lang="en-US" sz="4000" b="1" baseline="30000" dirty="0" smtClean="0">
                <a:solidFill>
                  <a:srgbClr val="FFFF00"/>
                </a:solidFill>
              </a:rPr>
              <a:t>-</a:t>
            </a:r>
            <a:endParaRPr lang="el-GR" sz="4000" b="1" baseline="30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464496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Αμβλύνουν τις μεταβολές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Οξεία φόρτιση του κυττάρου με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Ανεπαρκή στην αντιστάθμιση διαρκούς φορτίου 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Πεπερασμένη </a:t>
            </a:r>
            <a:r>
              <a:rPr lang="el-GR" dirty="0" err="1" smtClean="0">
                <a:solidFill>
                  <a:schemeClr val="bg1"/>
                </a:solidFill>
              </a:rPr>
              <a:t>εξουδετερωτική</a:t>
            </a:r>
            <a:r>
              <a:rPr lang="el-GR" dirty="0" smtClean="0">
                <a:solidFill>
                  <a:schemeClr val="bg1"/>
                </a:solidFill>
              </a:rPr>
              <a:t> ισχύς</a:t>
            </a: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Συνεχής παραγωγή 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με το μεταβολισμό και η μεταφορά ιόντων καταναλώνουν ταχύτατα τα ρυθμιστικά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200709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Παραγωγή και κατανάλωση οξέων δια μέσου του μεταβολισμού</a:t>
            </a:r>
            <a:r>
              <a:rPr lang="el-GR" sz="4000" b="1" dirty="0" smtClean="0">
                <a:solidFill>
                  <a:schemeClr val="bg1"/>
                </a:solidFill>
              </a:rPr>
              <a:t/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l-GR" sz="22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/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l-GR" sz="4000" b="1" dirty="0" smtClean="0">
                <a:solidFill>
                  <a:schemeClr val="bg1"/>
                </a:solidFill>
              </a:rPr>
              <a:t>Παραγωγή</a:t>
            </a:r>
            <a:endParaRPr lang="el-GR" sz="4000" b="1" baseline="30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7646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Παραγωγή </a:t>
            </a:r>
            <a:r>
              <a:rPr lang="en-US" dirty="0" smtClean="0">
                <a:solidFill>
                  <a:schemeClr val="bg1"/>
                </a:solidFill>
              </a:rPr>
              <a:t>CO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el-GR" dirty="0" err="1" smtClean="0">
                <a:solidFill>
                  <a:schemeClr val="bg1"/>
                </a:solidFill>
              </a:rPr>
              <a:t>Γλυκόλυση</a:t>
            </a:r>
            <a:endParaRPr lang="el-GR" dirty="0" smtClean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Γαλακτικό, </a:t>
            </a:r>
            <a:r>
              <a:rPr lang="el-GR" dirty="0" err="1" smtClean="0">
                <a:solidFill>
                  <a:schemeClr val="bg1"/>
                </a:solidFill>
              </a:rPr>
              <a:t>πυρουβικό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Σύνθεση φωσφορικής κρεατίνης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Υδρόλυση </a:t>
            </a:r>
            <a:r>
              <a:rPr lang="en-US" dirty="0" smtClean="0">
                <a:solidFill>
                  <a:schemeClr val="bg1"/>
                </a:solidFill>
              </a:rPr>
              <a:t>ATP</a:t>
            </a:r>
            <a:r>
              <a:rPr lang="el-GR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TG, </a:t>
            </a:r>
            <a:r>
              <a:rPr lang="el-GR" dirty="0" err="1" smtClean="0">
                <a:solidFill>
                  <a:schemeClr val="bg1"/>
                </a:solidFill>
              </a:rPr>
              <a:t>λιπόλυση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Παραγωγή υπεροξειδίων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Αντιδράσεις παράκαμψης της οδού της </a:t>
            </a:r>
            <a:r>
              <a:rPr lang="el-GR" dirty="0" err="1" smtClean="0">
                <a:solidFill>
                  <a:schemeClr val="bg1"/>
                </a:solidFill>
              </a:rPr>
              <a:t>μονοφωσφορικής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εξόζης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2871192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Παραγωγή και κατανάλωση οξέων δια μέσου του μεταβολισμού</a:t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/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l-GR" sz="3200" b="1" dirty="0" smtClean="0">
                <a:solidFill>
                  <a:schemeClr val="bg1"/>
                </a:solidFill>
              </a:rPr>
              <a:t>Κατανάλωση οξέων</a:t>
            </a:r>
            <a:endParaRPr lang="el-GR" sz="4000" b="1" baseline="30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384376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Όταν οι αντιδράσεις παραγωγής των οξέων οδεύουν σε αντίθετη κατεύθυνση</a:t>
            </a:r>
          </a:p>
          <a:p>
            <a:pPr algn="ctr">
              <a:buNone/>
            </a:pPr>
            <a:r>
              <a:rPr lang="el-GR" b="1" dirty="0" smtClean="0">
                <a:solidFill>
                  <a:schemeClr val="bg1"/>
                </a:solidFill>
              </a:rPr>
              <a:t>Κύτταρα σε σταθερή κατάσταση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Εξισορρόπηση αντιδράσεων, σταθερά επίπεδα κυτταρικών μεταβολιτών, σταθερό </a:t>
            </a:r>
            <a:r>
              <a:rPr lang="el-GR" dirty="0" err="1" smtClean="0">
                <a:solidFill>
                  <a:schemeClr val="bg1"/>
                </a:solidFill>
              </a:rPr>
              <a:t>κυτταροπλασματικό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29432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Ενεργητική </a:t>
            </a:r>
            <a:r>
              <a:rPr lang="el-GR" sz="4000" b="1" dirty="0" err="1" smtClean="0">
                <a:solidFill>
                  <a:schemeClr val="bg1"/>
                </a:solidFill>
              </a:rPr>
              <a:t>διαμεμβρανική</a:t>
            </a:r>
            <a:r>
              <a:rPr lang="el-GR" sz="4000" b="1" dirty="0" smtClean="0">
                <a:solidFill>
                  <a:schemeClr val="bg1"/>
                </a:solidFill>
              </a:rPr>
              <a:t> μεταφορά οξέων και βάσεων</a:t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/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l-GR" sz="3200" b="1" dirty="0" smtClean="0">
                <a:solidFill>
                  <a:schemeClr val="bg1"/>
                </a:solidFill>
              </a:rPr>
              <a:t>Μεταφορείς ιόντων</a:t>
            </a:r>
            <a:endParaRPr lang="el-GR" sz="4000" b="1" baseline="30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312368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bg1"/>
                </a:solidFill>
              </a:rPr>
              <a:t>Αντιμεταφορείς</a:t>
            </a:r>
            <a:r>
              <a:rPr lang="el-GR" dirty="0" smtClean="0">
                <a:solidFill>
                  <a:schemeClr val="bg1"/>
                </a:solidFill>
              </a:rPr>
              <a:t> κατιόντων – 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Μεταφορείς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ATP</a:t>
            </a:r>
            <a:r>
              <a:rPr lang="el-GR" dirty="0" err="1" smtClean="0">
                <a:solidFill>
                  <a:schemeClr val="bg1"/>
                </a:solidFill>
              </a:rPr>
              <a:t>άσες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(αντλίες πρωτονίων)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l-GR" dirty="0" err="1" smtClean="0">
                <a:solidFill>
                  <a:schemeClr val="bg1"/>
                </a:solidFill>
              </a:rPr>
              <a:t>Συμμεταφορείς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- </a:t>
            </a:r>
            <a:r>
              <a:rPr lang="el-GR" dirty="0" smtClean="0">
                <a:solidFill>
                  <a:schemeClr val="bg1"/>
                </a:solidFill>
              </a:rPr>
              <a:t>οργανικών ανιόντων</a:t>
            </a:r>
          </a:p>
          <a:p>
            <a:r>
              <a:rPr lang="el-GR" dirty="0" err="1" smtClean="0">
                <a:solidFill>
                  <a:schemeClr val="bg1"/>
                </a:solidFill>
              </a:rPr>
              <a:t>Αντιμεταφορείς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Cl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- </a:t>
            </a:r>
            <a:r>
              <a:rPr lang="el-GR" dirty="0" smtClean="0">
                <a:solidFill>
                  <a:schemeClr val="bg1"/>
                </a:solidFill>
              </a:rPr>
              <a:t>οργανικών ανιόντων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2007096"/>
          </a:xfrm>
        </p:spPr>
        <p:txBody>
          <a:bodyPr>
            <a:normAutofit/>
          </a:bodyPr>
          <a:lstStyle/>
          <a:p>
            <a:r>
              <a:rPr lang="el-GR" sz="4000" b="1" dirty="0" err="1" smtClean="0">
                <a:solidFill>
                  <a:schemeClr val="bg1"/>
                </a:solidFill>
              </a:rPr>
              <a:t>Αντιμεταφορείς</a:t>
            </a:r>
            <a:r>
              <a:rPr lang="el-GR" sz="4000" b="1" dirty="0" smtClean="0">
                <a:solidFill>
                  <a:schemeClr val="bg1"/>
                </a:solidFill>
              </a:rPr>
              <a:t> κατιόντων – Η</a:t>
            </a:r>
            <a:r>
              <a:rPr lang="el-GR" sz="4000" baseline="30000" dirty="0" smtClean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432048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- 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αντιμεταφορέας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- 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αντιμεταφορέας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998984"/>
          </a:xfrm>
        </p:spPr>
        <p:txBody>
          <a:bodyPr>
            <a:normAutofit/>
          </a:bodyPr>
          <a:lstStyle/>
          <a:p>
            <a:r>
              <a:rPr lang="el-GR" sz="4000" b="1" dirty="0" err="1" smtClean="0">
                <a:solidFill>
                  <a:schemeClr val="bg1"/>
                </a:solidFill>
              </a:rPr>
              <a:t>Αντιμεταφορέας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Na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 - H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endParaRPr lang="el-GR" sz="4000" baseline="30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el-GR" dirty="0" err="1" smtClean="0">
                <a:solidFill>
                  <a:schemeClr val="bg1"/>
                </a:solidFill>
              </a:rPr>
              <a:t>Ηλεκτροουδέτερος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Οκτώ </a:t>
            </a:r>
            <a:r>
              <a:rPr lang="el-GR" dirty="0" err="1" smtClean="0">
                <a:solidFill>
                  <a:schemeClr val="bg1"/>
                </a:solidFill>
              </a:rPr>
              <a:t>ισομορφές</a:t>
            </a:r>
            <a:r>
              <a:rPr lang="el-GR" dirty="0" smtClean="0">
                <a:solidFill>
                  <a:schemeClr val="bg1"/>
                </a:solidFill>
              </a:rPr>
              <a:t> (</a:t>
            </a:r>
            <a:r>
              <a:rPr lang="el-GR" sz="2800" dirty="0" err="1" smtClean="0">
                <a:solidFill>
                  <a:schemeClr val="bg1"/>
                </a:solidFill>
              </a:rPr>
              <a:t>Γλυκοπρωτεΐνες</a:t>
            </a:r>
            <a:r>
              <a:rPr lang="el-GR" sz="2800" dirty="0" smtClean="0">
                <a:solidFill>
                  <a:schemeClr val="bg1"/>
                </a:solidFill>
              </a:rPr>
              <a:t>, ΜΒ, κατανομή)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Βασική δομή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Δύο μείζονες περιοχές (</a:t>
            </a:r>
            <a:r>
              <a:rPr lang="en-US" dirty="0" smtClean="0">
                <a:solidFill>
                  <a:schemeClr val="bg1"/>
                </a:solidFill>
              </a:rPr>
              <a:t>domains)</a:t>
            </a:r>
            <a:endParaRPr lang="el-GR" dirty="0" smtClean="0">
              <a:solidFill>
                <a:schemeClr val="bg1"/>
              </a:solidFill>
            </a:endParaRPr>
          </a:p>
          <a:p>
            <a:pPr lvl="2"/>
            <a:r>
              <a:rPr lang="el-GR" dirty="0" err="1" smtClean="0">
                <a:solidFill>
                  <a:schemeClr val="bg1"/>
                </a:solidFill>
              </a:rPr>
              <a:t>Διαμεμβρανική</a:t>
            </a:r>
            <a:endParaRPr lang="el-GR" dirty="0">
              <a:solidFill>
                <a:schemeClr val="bg1"/>
              </a:solidFill>
            </a:endParaRPr>
          </a:p>
          <a:p>
            <a:pPr lvl="2"/>
            <a:r>
              <a:rPr lang="el-GR" dirty="0" err="1" smtClean="0">
                <a:solidFill>
                  <a:schemeClr val="bg1"/>
                </a:solidFill>
              </a:rPr>
              <a:t>Κυτταροπλασματική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Διέγερση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Ενδοκυττάρια </a:t>
            </a:r>
            <a:r>
              <a:rPr lang="el-GR" dirty="0" err="1" smtClean="0">
                <a:solidFill>
                  <a:schemeClr val="bg1"/>
                </a:solidFill>
              </a:rPr>
              <a:t>οξινοποίηση</a:t>
            </a:r>
            <a:endParaRPr lang="el-GR" dirty="0" smtClean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Ορμόνες, </a:t>
            </a:r>
            <a:r>
              <a:rPr lang="el-GR" dirty="0" err="1" smtClean="0">
                <a:solidFill>
                  <a:schemeClr val="bg1"/>
                </a:solidFill>
              </a:rPr>
              <a:t>νευρομεταβιβαστές</a:t>
            </a:r>
            <a:r>
              <a:rPr lang="el-GR" dirty="0" smtClean="0">
                <a:solidFill>
                  <a:schemeClr val="bg1"/>
                </a:solidFill>
              </a:rPr>
              <a:t>, αυξητικοί παράγοντες, </a:t>
            </a:r>
            <a:r>
              <a:rPr lang="el-GR" dirty="0" err="1" smtClean="0">
                <a:solidFill>
                  <a:schemeClr val="bg1"/>
                </a:solidFill>
              </a:rPr>
              <a:t>εξωκυττάρια</a:t>
            </a:r>
            <a:r>
              <a:rPr lang="el-GR" dirty="0" smtClean="0">
                <a:solidFill>
                  <a:schemeClr val="bg1"/>
                </a:solidFill>
              </a:rPr>
              <a:t> ουσία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998984"/>
          </a:xfrm>
        </p:spPr>
        <p:txBody>
          <a:bodyPr>
            <a:normAutofit/>
          </a:bodyPr>
          <a:lstStyle/>
          <a:p>
            <a:r>
              <a:rPr lang="el-GR" sz="4000" b="1" dirty="0" err="1" smtClean="0">
                <a:solidFill>
                  <a:schemeClr val="bg1"/>
                </a:solidFill>
              </a:rPr>
              <a:t>Αντιμεταφορέας</a:t>
            </a:r>
            <a:r>
              <a:rPr lang="el-GR" sz="4000" b="1" dirty="0" smtClean="0">
                <a:solidFill>
                  <a:schemeClr val="bg1"/>
                </a:solidFill>
              </a:rPr>
              <a:t> Κ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 - H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endParaRPr lang="el-GR" sz="4000" baseline="30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Ανταλλάσσει </a:t>
            </a:r>
            <a:r>
              <a:rPr lang="el-GR" dirty="0" smtClean="0">
                <a:solidFill>
                  <a:schemeClr val="bg1"/>
                </a:solidFill>
              </a:rPr>
              <a:t>ενδοκυττάριο Κ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με εξωκυττάριο 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</a:p>
          <a:p>
            <a:pPr lvl="1"/>
            <a:r>
              <a:rPr lang="el-GR" dirty="0" err="1" smtClean="0">
                <a:solidFill>
                  <a:schemeClr val="bg1"/>
                </a:solidFill>
              </a:rPr>
              <a:t>Ηλεκτροουδέτερος</a:t>
            </a:r>
            <a:endParaRPr lang="el-GR" dirty="0" smtClean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Ενδοκυττάρια </a:t>
            </a:r>
            <a:r>
              <a:rPr lang="el-GR" dirty="0" err="1" smtClean="0">
                <a:solidFill>
                  <a:schemeClr val="bg1"/>
                </a:solidFill>
              </a:rPr>
              <a:t>οξινοποίηση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Ερυθρά αιμοσφαίρια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Ενεργοποιείται κατά τη διάρκεια ρύθμισης του όγκου του κυττάρου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Επιθηλιακά μελάγχροα κύτταρα αμφιβληστροειδούς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Ρυθμίζει το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σε καταστάσεις φόρτισης με </a:t>
            </a:r>
            <a:r>
              <a:rPr lang="el-GR" dirty="0" err="1" smtClean="0">
                <a:solidFill>
                  <a:schemeClr val="bg1"/>
                </a:solidFill>
              </a:rPr>
              <a:t>αλκάλεα</a:t>
            </a: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Επίδραση του ενδοκυττάριου </a:t>
            </a:r>
            <a:r>
              <a:rPr lang="en-US" b="1" dirty="0" smtClean="0">
                <a:solidFill>
                  <a:schemeClr val="bg1"/>
                </a:solidFill>
              </a:rPr>
              <a:t>pH</a:t>
            </a:r>
            <a:r>
              <a:rPr lang="el-GR" b="1" dirty="0" smtClean="0">
                <a:solidFill>
                  <a:schemeClr val="bg1"/>
                </a:solidFill>
              </a:rPr>
              <a:t> στις κυτταρικές λειτουργίες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Κυτταρικός μεταβολισμός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Μυϊκή συστολή</a:t>
            </a:r>
          </a:p>
          <a:p>
            <a:r>
              <a:rPr lang="el-GR" dirty="0" err="1" smtClean="0">
                <a:solidFill>
                  <a:schemeClr val="bg1"/>
                </a:solidFill>
              </a:rPr>
              <a:t>Κυτταροσκελετός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err="1" smtClean="0">
                <a:solidFill>
                  <a:schemeClr val="bg1"/>
                </a:solidFill>
              </a:rPr>
              <a:t>Διακυτταρική</a:t>
            </a:r>
            <a:r>
              <a:rPr lang="el-GR" dirty="0" smtClean="0">
                <a:solidFill>
                  <a:schemeClr val="bg1"/>
                </a:solidFill>
              </a:rPr>
              <a:t> σύνδεση</a:t>
            </a:r>
          </a:p>
          <a:p>
            <a:r>
              <a:rPr lang="el-GR" dirty="0" err="1" smtClean="0">
                <a:solidFill>
                  <a:schemeClr val="bg1"/>
                </a:solidFill>
              </a:rPr>
              <a:t>Διαμεμβρανική</a:t>
            </a:r>
            <a:r>
              <a:rPr lang="el-GR" dirty="0" smtClean="0">
                <a:solidFill>
                  <a:schemeClr val="bg1"/>
                </a:solidFill>
              </a:rPr>
              <a:t> αγωγιμότητα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Ενδοκυττάρια αγωγή μηνυμάτων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Ενεργοποίηση, ανάπτυξη, πολλαπλασιασμός, ρύθμιση όγκου κυττάρων, μεταφορά διαφόρων μορίων διαμέσου των μεμβρανών των ενδοκυττάριων οργανιδίων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8280920" cy="1647056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Μεταφορείς </a:t>
            </a:r>
            <a:r>
              <a:rPr lang="en-US" sz="4000" b="1" dirty="0" smtClean="0">
                <a:solidFill>
                  <a:schemeClr val="bg1"/>
                </a:solidFill>
              </a:rPr>
              <a:t>HCO</a:t>
            </a:r>
            <a:r>
              <a:rPr lang="en-US" sz="40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-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l-GR" sz="4000" b="1" dirty="0" smtClean="0">
                <a:solidFill>
                  <a:schemeClr val="bg1"/>
                </a:solidFill>
              </a:rPr>
              <a:t>(ή συγγενών μορίων: </a:t>
            </a:r>
            <a:r>
              <a:rPr lang="en-US" sz="4000" b="1" dirty="0" smtClean="0">
                <a:solidFill>
                  <a:schemeClr val="bg1"/>
                </a:solidFill>
              </a:rPr>
              <a:t>CO</a:t>
            </a:r>
            <a:r>
              <a:rPr lang="en-US" sz="40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-2</a:t>
            </a:r>
            <a:r>
              <a:rPr lang="el-GR" sz="4000" b="1" dirty="0" smtClean="0">
                <a:solidFill>
                  <a:schemeClr val="bg1"/>
                </a:solidFill>
              </a:rPr>
              <a:t>)</a:t>
            </a:r>
            <a:endParaRPr lang="el-GR" sz="4000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- 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αντιμεταφορέας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(</a:t>
            </a:r>
            <a:r>
              <a:rPr lang="el-GR" dirty="0" smtClean="0">
                <a:solidFill>
                  <a:schemeClr val="bg1"/>
                </a:solidFill>
              </a:rPr>
              <a:t>Ν</a:t>
            </a:r>
            <a:r>
              <a:rPr lang="en-US" dirty="0" smtClean="0">
                <a:solidFill>
                  <a:schemeClr val="bg1"/>
                </a:solidFill>
              </a:rPr>
              <a:t>a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+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l-GR" baseline="-25000" dirty="0" smtClean="0">
                <a:solidFill>
                  <a:schemeClr val="bg1"/>
                </a:solidFill>
              </a:rPr>
              <a:t>3</a:t>
            </a:r>
            <a:r>
              <a:rPr lang="el-GR" baseline="30000" dirty="0" smtClean="0">
                <a:solidFill>
                  <a:schemeClr val="bg1"/>
                </a:solidFill>
              </a:rPr>
              <a:t>-</a:t>
            </a:r>
            <a:r>
              <a:rPr lang="el-GR" dirty="0" smtClean="0">
                <a:solidFill>
                  <a:schemeClr val="bg1"/>
                </a:solidFill>
              </a:rPr>
              <a:t>) – </a:t>
            </a:r>
            <a:r>
              <a:rPr lang="en-US" dirty="0" smtClean="0">
                <a:solidFill>
                  <a:schemeClr val="bg1"/>
                </a:solidFill>
              </a:rPr>
              <a:t>Cl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αντιμεταφορέας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+ 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συμμεταφορέας</a:t>
            </a: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8280920" cy="164705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Cl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 - HCO</a:t>
            </a:r>
            <a:r>
              <a:rPr lang="en-US" sz="40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err="1" smtClean="0">
                <a:solidFill>
                  <a:schemeClr val="bg1"/>
                </a:solidFill>
              </a:rPr>
              <a:t>αντιμεταφορέας</a:t>
            </a:r>
            <a:endParaRPr lang="el-GR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472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Ανταλλάσσει ένα ενδοκυττάριο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με ένα </a:t>
            </a:r>
            <a:r>
              <a:rPr lang="el-GR" dirty="0" err="1" smtClean="0">
                <a:solidFill>
                  <a:schemeClr val="bg1"/>
                </a:solidFill>
              </a:rPr>
              <a:t>εξωκυττάριο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Cl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</a:p>
          <a:p>
            <a:r>
              <a:rPr lang="el-GR" dirty="0" err="1" smtClean="0">
                <a:solidFill>
                  <a:schemeClr val="bg1"/>
                </a:solidFill>
              </a:rPr>
              <a:t>Ηλεκτροουδέτερος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Ενεργοποιείται κατά τη διάρκεια </a:t>
            </a:r>
            <a:r>
              <a:rPr lang="el-GR" dirty="0" err="1" smtClean="0">
                <a:solidFill>
                  <a:schemeClr val="bg1"/>
                </a:solidFill>
              </a:rPr>
              <a:t>αλκαλοποίησης</a:t>
            </a:r>
            <a:r>
              <a:rPr lang="el-GR" dirty="0" smtClean="0">
                <a:solidFill>
                  <a:schemeClr val="bg1"/>
                </a:solidFill>
              </a:rPr>
              <a:t> του κυττάρου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Αρκετές </a:t>
            </a:r>
            <a:r>
              <a:rPr lang="el-GR" dirty="0" err="1" smtClean="0">
                <a:solidFill>
                  <a:schemeClr val="bg1"/>
                </a:solidFill>
              </a:rPr>
              <a:t>ισομορφές</a:t>
            </a: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8280920" cy="1647056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(</a:t>
            </a:r>
            <a:r>
              <a:rPr lang="el-GR" sz="4000" b="1" dirty="0" smtClean="0">
                <a:solidFill>
                  <a:schemeClr val="bg1"/>
                </a:solidFill>
              </a:rPr>
              <a:t>Ν</a:t>
            </a:r>
            <a:r>
              <a:rPr lang="en-US" sz="4000" b="1" dirty="0" smtClean="0">
                <a:solidFill>
                  <a:schemeClr val="bg1"/>
                </a:solidFill>
              </a:rPr>
              <a:t>a</a:t>
            </a:r>
            <a:r>
              <a:rPr lang="el-GR" sz="4000" b="1" baseline="30000" dirty="0" smtClean="0">
                <a:solidFill>
                  <a:schemeClr val="bg1"/>
                </a:solidFill>
              </a:rPr>
              <a:t>+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>+ </a:t>
            </a:r>
            <a:r>
              <a:rPr lang="en-US" sz="4000" b="1" dirty="0" smtClean="0">
                <a:solidFill>
                  <a:schemeClr val="bg1"/>
                </a:solidFill>
              </a:rPr>
              <a:t>HCO</a:t>
            </a:r>
            <a:r>
              <a:rPr lang="el-GR" sz="4000" b="1" baseline="-25000" dirty="0" smtClean="0">
                <a:solidFill>
                  <a:schemeClr val="bg1"/>
                </a:solidFill>
              </a:rPr>
              <a:t>3</a:t>
            </a:r>
            <a:r>
              <a:rPr lang="el-GR" sz="4000" b="1" baseline="30000" dirty="0" smtClean="0">
                <a:solidFill>
                  <a:schemeClr val="bg1"/>
                </a:solidFill>
              </a:rPr>
              <a:t>-</a:t>
            </a:r>
            <a:r>
              <a:rPr lang="el-GR" sz="4000" b="1" dirty="0" smtClean="0">
                <a:solidFill>
                  <a:schemeClr val="bg1"/>
                </a:solidFill>
              </a:rPr>
              <a:t>) – </a:t>
            </a:r>
            <a:r>
              <a:rPr lang="en-US" sz="4000" b="1" dirty="0" smtClean="0">
                <a:solidFill>
                  <a:schemeClr val="bg1"/>
                </a:solidFill>
              </a:rPr>
              <a:t>Cl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err="1" smtClean="0">
                <a:solidFill>
                  <a:schemeClr val="bg1"/>
                </a:solidFill>
              </a:rPr>
              <a:t>αντιμεταφορέας</a:t>
            </a:r>
            <a:endParaRPr lang="el-GR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bg1"/>
                </a:solidFill>
              </a:rPr>
              <a:t>Ηλεκτροουδέτερος</a:t>
            </a:r>
            <a:endParaRPr lang="el-GR" dirty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Ενεργοποιείται κατά τη διάρκεια φόρτισης του κυττάρου με οξύ</a:t>
            </a:r>
          </a:p>
          <a:p>
            <a:r>
              <a:rPr lang="el-GR" dirty="0" err="1" smtClean="0">
                <a:solidFill>
                  <a:schemeClr val="bg1"/>
                </a:solidFill>
              </a:rPr>
              <a:t>Αλκαλοποιεί</a:t>
            </a:r>
            <a:r>
              <a:rPr lang="el-GR" dirty="0" smtClean="0">
                <a:solidFill>
                  <a:schemeClr val="bg1"/>
                </a:solidFill>
              </a:rPr>
              <a:t> το κύτταρο με την εξουδετέρωση στο </a:t>
            </a:r>
            <a:r>
              <a:rPr lang="el-GR" dirty="0" smtClean="0">
                <a:solidFill>
                  <a:schemeClr val="bg1"/>
                </a:solidFill>
              </a:rPr>
              <a:t>κυτταρόπλασμα </a:t>
            </a:r>
            <a:r>
              <a:rPr lang="el-GR" dirty="0" smtClean="0">
                <a:solidFill>
                  <a:schemeClr val="bg1"/>
                </a:solidFill>
              </a:rPr>
              <a:t>δύο ισοδύναμων οξέος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Εισαγωγή στο κύτταρο δύο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endParaRPr lang="el-GR" baseline="30000" dirty="0" smtClean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Εισαγωγή ενός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και εξαγωγής ενός  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Εισαγωγή ενός </a:t>
            </a:r>
            <a:r>
              <a:rPr lang="en-US" dirty="0" smtClean="0">
                <a:solidFill>
                  <a:schemeClr val="bg1"/>
                </a:solidFill>
              </a:rPr>
              <a:t>NaCO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endParaRPr lang="el-GR" baseline="30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8280920" cy="164705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Na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 HCO</a:t>
            </a:r>
            <a:r>
              <a:rPr lang="en-US" sz="40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>- συμμεταφορέας</a:t>
            </a:r>
            <a:endParaRPr lang="el-GR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Μεταφέρει ένα </a:t>
            </a:r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με ένα, δύο ή τρία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l-GR" baseline="30000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ανάλογα με το κύτταρο όπου βρίσκεται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Πλευρική μεμβράνη επιθηλιακών κυττάρων εγγύς ουροφόρων σωληναρίων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Εξάγει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στο διάμεσο χώρο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Σε άλλα κύτταρα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Εισάγει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endParaRPr lang="el-GR" baseline="30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8280920" cy="164705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ATP</a:t>
            </a:r>
            <a:r>
              <a:rPr lang="el-GR" sz="4000" b="1" dirty="0" err="1" smtClean="0">
                <a:solidFill>
                  <a:schemeClr val="bg1"/>
                </a:solidFill>
              </a:rPr>
              <a:t>άσες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>(αντλίες πρωτονίων)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l-GR" dirty="0" err="1" smtClean="0">
                <a:solidFill>
                  <a:schemeClr val="bg1"/>
                </a:solidFill>
              </a:rPr>
              <a:t>Ηλεκτρογενής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Κατανομή ευρύτατη</a:t>
            </a:r>
          </a:p>
          <a:p>
            <a:pPr lvl="1"/>
            <a:r>
              <a:rPr lang="el-GR" sz="2000" dirty="0" smtClean="0">
                <a:solidFill>
                  <a:schemeClr val="bg1"/>
                </a:solidFill>
              </a:rPr>
              <a:t>Εγγύς, άπω νεφρικά σωληνάρια, </a:t>
            </a:r>
            <a:r>
              <a:rPr lang="el-GR" sz="2000" dirty="0" err="1" smtClean="0">
                <a:solidFill>
                  <a:schemeClr val="bg1"/>
                </a:solidFill>
              </a:rPr>
              <a:t>μακροφάγα</a:t>
            </a:r>
            <a:r>
              <a:rPr lang="el-GR" sz="2000" dirty="0" smtClean="0">
                <a:solidFill>
                  <a:schemeClr val="bg1"/>
                </a:solidFill>
              </a:rPr>
              <a:t>, ουδετερόφιλα, οστεοβλάστες, </a:t>
            </a:r>
            <a:r>
              <a:rPr lang="el-GR" sz="2000" dirty="0" err="1" smtClean="0">
                <a:solidFill>
                  <a:schemeClr val="bg1"/>
                </a:solidFill>
              </a:rPr>
              <a:t>νεοπλασματικά</a:t>
            </a:r>
            <a:r>
              <a:rPr lang="el-GR" sz="2000" dirty="0" smtClean="0">
                <a:solidFill>
                  <a:schemeClr val="bg1"/>
                </a:solidFill>
              </a:rPr>
              <a:t> κύτταρα, βλεννώδη κύτταρα εντέρου, μεμβράνες ενδοκυττάριων οργανιδίων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Δομή: δύο βασικά τμήματα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>
                <a:solidFill>
                  <a:schemeClr val="bg1"/>
                </a:solidFill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5 υποομάδες</a:t>
            </a: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Μεταφορά </a:t>
            </a:r>
            <a:r>
              <a:rPr lang="en-US" dirty="0" smtClean="0">
                <a:solidFill>
                  <a:schemeClr val="bg1"/>
                </a:solidFill>
              </a:rPr>
              <a:t>H+ </a:t>
            </a:r>
            <a:r>
              <a:rPr lang="el-GR" dirty="0" smtClean="0">
                <a:solidFill>
                  <a:schemeClr val="bg1"/>
                </a:solidFill>
              </a:rPr>
              <a:t>διά της κυτταρικής μεμβράνης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l-GR" dirty="0" smtClean="0">
                <a:solidFill>
                  <a:schemeClr val="bg1"/>
                </a:solidFill>
              </a:rPr>
              <a:t> : 8 υποομάδες</a:t>
            </a: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Υδρόλυση </a:t>
            </a:r>
            <a:r>
              <a:rPr lang="en-US" dirty="0" smtClean="0">
                <a:solidFill>
                  <a:schemeClr val="bg1"/>
                </a:solidFill>
              </a:rPr>
              <a:t>ATP</a:t>
            </a:r>
            <a:r>
              <a:rPr lang="el-GR" dirty="0">
                <a:solidFill>
                  <a:schemeClr val="bg1"/>
                </a:solidFill>
              </a:rPr>
              <a:t>,</a:t>
            </a:r>
            <a:r>
              <a:rPr lang="el-GR" dirty="0" smtClean="0">
                <a:solidFill>
                  <a:schemeClr val="bg1"/>
                </a:solidFill>
              </a:rPr>
              <a:t> θέσεις σύνδεσης με καταλυτικά </a:t>
            </a:r>
            <a:r>
              <a:rPr lang="el-GR" dirty="0" err="1" smtClean="0">
                <a:solidFill>
                  <a:schemeClr val="bg1"/>
                </a:solidFill>
              </a:rPr>
              <a:t>νουκλεοτίδια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8280920" cy="107099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ATP</a:t>
            </a:r>
            <a:r>
              <a:rPr lang="el-GR" sz="4000" b="1" dirty="0" err="1" smtClean="0">
                <a:solidFill>
                  <a:schemeClr val="bg1"/>
                </a:solidFill>
              </a:rPr>
              <a:t>άσες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>– </a:t>
            </a:r>
            <a:r>
              <a:rPr lang="en-US" sz="4000" b="1" dirty="0" smtClean="0">
                <a:solidFill>
                  <a:schemeClr val="bg1"/>
                </a:solidFill>
              </a:rPr>
              <a:t>N</a:t>
            </a:r>
            <a:r>
              <a:rPr lang="el-GR" sz="4000" b="1" dirty="0" err="1" smtClean="0">
                <a:solidFill>
                  <a:schemeClr val="bg1"/>
                </a:solidFill>
              </a:rPr>
              <a:t>εφρική</a:t>
            </a:r>
            <a:r>
              <a:rPr lang="el-GR" sz="4000" b="1" dirty="0" smtClean="0">
                <a:solidFill>
                  <a:schemeClr val="bg1"/>
                </a:solidFill>
              </a:rPr>
              <a:t> έκφραση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Φλοιώδη αθροιστικά σωληνάρια</a:t>
            </a:r>
          </a:p>
          <a:p>
            <a:pPr lvl="1"/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el-GR" dirty="0" smtClean="0">
                <a:solidFill>
                  <a:schemeClr val="bg1"/>
                </a:solidFill>
              </a:rPr>
              <a:t>-εμβόλιμα κύτταρα – αυλική </a:t>
            </a:r>
            <a:r>
              <a:rPr lang="el-GR" dirty="0" err="1" smtClean="0">
                <a:solidFill>
                  <a:schemeClr val="bg1"/>
                </a:solidFill>
              </a:rPr>
              <a:t>σωληναριακή</a:t>
            </a:r>
            <a:r>
              <a:rPr lang="el-GR" dirty="0" smtClean="0">
                <a:solidFill>
                  <a:schemeClr val="bg1"/>
                </a:solidFill>
              </a:rPr>
              <a:t> μεμβράνη</a:t>
            </a: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Έκκριση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β-εμβόλιμα κύτταρα – πλευρική </a:t>
            </a:r>
            <a:r>
              <a:rPr lang="el-GR" dirty="0" err="1" smtClean="0">
                <a:solidFill>
                  <a:schemeClr val="bg1"/>
                </a:solidFill>
              </a:rPr>
              <a:t>σωληναριακή</a:t>
            </a:r>
            <a:r>
              <a:rPr lang="el-GR" dirty="0" smtClean="0">
                <a:solidFill>
                  <a:schemeClr val="bg1"/>
                </a:solidFill>
              </a:rPr>
              <a:t> μεμβράνη</a:t>
            </a: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Έκκριση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endParaRPr lang="el-GR" baseline="30000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Εγγύς εσπειραμένα σωληνάρια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Αυλική μεμβράνη</a:t>
            </a: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Έκκριση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endParaRPr lang="el-GR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784"/>
            <a:ext cx="9144000" cy="107099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ATP</a:t>
            </a:r>
            <a:r>
              <a:rPr lang="el-GR" sz="4000" b="1" dirty="0" err="1" smtClean="0">
                <a:solidFill>
                  <a:schemeClr val="bg1"/>
                </a:solidFill>
              </a:rPr>
              <a:t>άσες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>– </a:t>
            </a:r>
            <a:r>
              <a:rPr lang="el-GR" sz="4000" b="1" dirty="0">
                <a:solidFill>
                  <a:schemeClr val="bg1"/>
                </a:solidFill>
              </a:rPr>
              <a:t>Λ</a:t>
            </a:r>
            <a:r>
              <a:rPr lang="el-GR" sz="4000" b="1" dirty="0" smtClean="0">
                <a:solidFill>
                  <a:schemeClr val="bg1"/>
                </a:solidFill>
              </a:rPr>
              <a:t>ειτουργικά χαρακτηριστικά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Υδρόλυση </a:t>
            </a:r>
            <a:r>
              <a:rPr lang="en-US" dirty="0" smtClean="0">
                <a:solidFill>
                  <a:schemeClr val="bg1"/>
                </a:solidFill>
              </a:rPr>
              <a:t>ATP – </a:t>
            </a:r>
            <a:r>
              <a:rPr lang="el-GR" dirty="0" smtClean="0">
                <a:solidFill>
                  <a:schemeClr val="bg1"/>
                </a:solidFill>
              </a:rPr>
              <a:t>μεγάλη παραγωγή ενέργειας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Εγκατάσταση μεγάλης διαφοράς [Η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] εκατέρωθεν της μεμβράνης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Με </a:t>
            </a:r>
            <a:r>
              <a:rPr lang="en-US" dirty="0" err="1" smtClean="0">
                <a:solidFill>
                  <a:schemeClr val="bg1"/>
                </a:solidFill>
              </a:rPr>
              <a:t>Vm</a:t>
            </a:r>
            <a:r>
              <a:rPr lang="el-GR" dirty="0" smtClean="0">
                <a:solidFill>
                  <a:schemeClr val="bg1"/>
                </a:solidFill>
              </a:rPr>
              <a:t> μεμβράνης ίσο με 0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Διαφορά τριών μονάδων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Χαμηλός ρυθμός μεταφοράς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Έκφραση σε επιθήλια που χρειάζονται μεταφορέα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High gradient / low capacity</a:t>
            </a: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 fontScale="90000"/>
          </a:bodyPr>
          <a:lstStyle/>
          <a:p>
            <a:r>
              <a:rPr lang="el-GR" sz="4000" b="1" dirty="0" err="1" smtClean="0">
                <a:solidFill>
                  <a:schemeClr val="bg1"/>
                </a:solidFill>
              </a:rPr>
              <a:t>Συμμεταφορείς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Na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r>
              <a:rPr lang="en-US" sz="4000" b="1" dirty="0" smtClean="0">
                <a:solidFill>
                  <a:schemeClr val="bg1"/>
                </a:solidFill>
              </a:rPr>
              <a:t> - </a:t>
            </a:r>
            <a:r>
              <a:rPr lang="el-GR" sz="4000" b="1" dirty="0" smtClean="0">
                <a:solidFill>
                  <a:schemeClr val="bg1"/>
                </a:solidFill>
              </a:rPr>
              <a:t>οργανικών ανιόντων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Εγγύς </a:t>
            </a:r>
            <a:r>
              <a:rPr lang="el-GR" dirty="0" err="1" smtClean="0">
                <a:solidFill>
                  <a:schemeClr val="bg1"/>
                </a:solidFill>
              </a:rPr>
              <a:t>εσπειραμένα</a:t>
            </a:r>
            <a:r>
              <a:rPr lang="el-GR" dirty="0" smtClean="0">
                <a:solidFill>
                  <a:schemeClr val="bg1"/>
                </a:solidFill>
              </a:rPr>
              <a:t> σωληνάρια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Εισαγωγή στα κύτταρα ενός </a:t>
            </a:r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μαζί με τη συνοδό βάση ενός ασθενούς οργανικού οξέος (γαλακτικό, </a:t>
            </a:r>
            <a:r>
              <a:rPr lang="el-GR" dirty="0" smtClean="0">
                <a:solidFill>
                  <a:schemeClr val="bg1"/>
                </a:solidFill>
              </a:rPr>
              <a:t>οξικό</a:t>
            </a:r>
            <a:r>
              <a:rPr lang="el-GR" dirty="0" smtClean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Σύνδεση της βάσης ενδοκυττάρια με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και </a:t>
            </a:r>
            <a:r>
              <a:rPr lang="el-GR" dirty="0" err="1" smtClean="0">
                <a:solidFill>
                  <a:schemeClr val="bg1"/>
                </a:solidFill>
              </a:rPr>
              <a:t>αλκαλοποίηση</a:t>
            </a:r>
            <a:r>
              <a:rPr lang="el-GR" dirty="0" smtClean="0">
                <a:solidFill>
                  <a:schemeClr val="bg1"/>
                </a:solidFill>
              </a:rPr>
              <a:t> του κυττάρου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Συστήματα μεταφοράς οργανικών μορίων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Επιδρούν στο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παρά το ρυθμίζουν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 fontScale="90000"/>
          </a:bodyPr>
          <a:lstStyle/>
          <a:p>
            <a:r>
              <a:rPr lang="el-GR" sz="4000" b="1" dirty="0" err="1" smtClean="0">
                <a:solidFill>
                  <a:schemeClr val="bg1"/>
                </a:solidFill>
              </a:rPr>
              <a:t>Αντιμεταφορείς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Cl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</a:rPr>
              <a:t> - </a:t>
            </a:r>
            <a:r>
              <a:rPr lang="el-GR" sz="4000" b="1" dirty="0" smtClean="0">
                <a:solidFill>
                  <a:schemeClr val="bg1"/>
                </a:solidFill>
              </a:rPr>
              <a:t>οργανικών ανιόντων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4416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Αυλική μεμβράνη εγγύς </a:t>
            </a:r>
            <a:r>
              <a:rPr lang="el-GR" dirty="0" err="1" smtClean="0">
                <a:solidFill>
                  <a:schemeClr val="bg1"/>
                </a:solidFill>
              </a:rPr>
              <a:t>εσπειραμένων</a:t>
            </a:r>
            <a:r>
              <a:rPr lang="el-GR" dirty="0" smtClean="0">
                <a:solidFill>
                  <a:schemeClr val="bg1"/>
                </a:solidFill>
              </a:rPr>
              <a:t> σωληναρίων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Εισαγωγή ενός </a:t>
            </a:r>
            <a:r>
              <a:rPr lang="en-US" dirty="0" err="1" smtClean="0">
                <a:solidFill>
                  <a:schemeClr val="bg1"/>
                </a:solidFill>
              </a:rPr>
              <a:t>Cl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l-GR" dirty="0" smtClean="0">
                <a:solidFill>
                  <a:schemeClr val="bg1"/>
                </a:solidFill>
              </a:rPr>
              <a:t> και εξαγωγή ενός ανιόντος του </a:t>
            </a:r>
            <a:r>
              <a:rPr lang="el-GR" dirty="0" err="1" smtClean="0">
                <a:solidFill>
                  <a:schemeClr val="bg1"/>
                </a:solidFill>
              </a:rPr>
              <a:t>φορμικού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οξέος</a:t>
            </a:r>
            <a:endParaRPr lang="el-GR" dirty="0" smtClean="0">
              <a:solidFill>
                <a:schemeClr val="bg1"/>
              </a:solidFill>
            </a:endParaRPr>
          </a:p>
          <a:p>
            <a:pPr lvl="2"/>
            <a:r>
              <a:rPr lang="el-GR" dirty="0" err="1" smtClean="0">
                <a:solidFill>
                  <a:schemeClr val="bg1"/>
                </a:solidFill>
              </a:rPr>
              <a:t>Οξινοποίηση</a:t>
            </a:r>
            <a:r>
              <a:rPr lang="el-GR" dirty="0" smtClean="0">
                <a:solidFill>
                  <a:schemeClr val="bg1"/>
                </a:solidFill>
              </a:rPr>
              <a:t> του κυττάρου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Σε άλλα κύτταρα</a:t>
            </a:r>
          </a:p>
          <a:p>
            <a:pPr lvl="1"/>
            <a:r>
              <a:rPr lang="el-GR" dirty="0" err="1" smtClean="0">
                <a:solidFill>
                  <a:schemeClr val="bg1"/>
                </a:solidFill>
              </a:rPr>
              <a:t>Αλκαλοποίηση</a:t>
            </a:r>
            <a:r>
              <a:rPr lang="el-GR" dirty="0" smtClean="0">
                <a:solidFill>
                  <a:schemeClr val="bg1"/>
                </a:solidFill>
              </a:rPr>
              <a:t> του κυττάρου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Ρύθμιση του </a:t>
            </a:r>
            <a:r>
              <a:rPr lang="en-US" sz="4000" b="1" dirty="0" smtClean="0">
                <a:solidFill>
                  <a:schemeClr val="bg1"/>
                </a:solidFill>
              </a:rPr>
              <a:t>pH</a:t>
            </a:r>
            <a:r>
              <a:rPr lang="el-GR" sz="4000" b="1" dirty="0" smtClean="0">
                <a:solidFill>
                  <a:schemeClr val="bg1"/>
                </a:solidFill>
              </a:rPr>
              <a:t>κ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rgbClr val="FFFF00"/>
                </a:solidFill>
              </a:rPr>
              <a:t>dpH</a:t>
            </a:r>
            <a:r>
              <a:rPr lang="el-GR" b="1" dirty="0" smtClean="0">
                <a:solidFill>
                  <a:srgbClr val="FFFF00"/>
                </a:solidFill>
              </a:rPr>
              <a:t>κ</a:t>
            </a:r>
            <a:r>
              <a:rPr lang="en-US" b="1" dirty="0" smtClean="0">
                <a:solidFill>
                  <a:srgbClr val="FFFF00"/>
                </a:solidFill>
              </a:rPr>
              <a:t>/</a:t>
            </a:r>
            <a:r>
              <a:rPr lang="en-US" b="1" dirty="0" err="1" smtClean="0">
                <a:solidFill>
                  <a:srgbClr val="FFFF00"/>
                </a:solidFill>
              </a:rPr>
              <a:t>dt</a:t>
            </a:r>
            <a:r>
              <a:rPr lang="en-US" b="1" dirty="0" smtClean="0">
                <a:solidFill>
                  <a:srgbClr val="FFFF00"/>
                </a:solidFill>
              </a:rPr>
              <a:t> = </a:t>
            </a:r>
            <a:r>
              <a:rPr lang="el-GR" b="1" dirty="0" smtClean="0">
                <a:solidFill>
                  <a:srgbClr val="FFFF00"/>
                </a:solidFill>
              </a:rPr>
              <a:t>λ/</a:t>
            </a:r>
            <a:r>
              <a:rPr lang="en-US" b="1" dirty="0" smtClean="0">
                <a:solidFill>
                  <a:srgbClr val="FFFF00"/>
                </a:solidFill>
              </a:rPr>
              <a:t>I </a:t>
            </a:r>
            <a:r>
              <a:rPr lang="en-US" sz="2800" b="1" dirty="0" smtClean="0">
                <a:solidFill>
                  <a:srgbClr val="FFFF00"/>
                </a:solidFill>
              </a:rPr>
              <a:t>x</a:t>
            </a:r>
            <a:r>
              <a:rPr lang="en-US" b="1" dirty="0" smtClean="0">
                <a:solidFill>
                  <a:srgbClr val="FFFF00"/>
                </a:solidFill>
              </a:rPr>
              <a:t> (P</a:t>
            </a:r>
            <a:r>
              <a:rPr lang="en-US" b="1" baseline="-25000" dirty="0" smtClean="0">
                <a:solidFill>
                  <a:srgbClr val="FFFF00"/>
                </a:solidFill>
              </a:rPr>
              <a:t>A</a:t>
            </a:r>
            <a:r>
              <a:rPr lang="en-US" b="1" dirty="0" smtClean="0">
                <a:solidFill>
                  <a:srgbClr val="FFFF00"/>
                </a:solidFill>
              </a:rPr>
              <a:t> –P</a:t>
            </a:r>
            <a:r>
              <a:rPr lang="en-US" b="1" baseline="-25000" dirty="0" smtClean="0">
                <a:solidFill>
                  <a:srgbClr val="FFFF00"/>
                </a:solidFill>
              </a:rPr>
              <a:t>E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dpH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dt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l-GR" dirty="0" smtClean="0">
                <a:solidFill>
                  <a:schemeClr val="bg1"/>
                </a:solidFill>
              </a:rPr>
              <a:t>ο ρυθμός μεταβολής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λ: ο λόγος της επιφάνειας προς τον όγκο του κυττάρου</a:t>
            </a:r>
          </a:p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l-GR" dirty="0" err="1" smtClean="0">
                <a:solidFill>
                  <a:schemeClr val="bg1"/>
                </a:solidFill>
              </a:rPr>
              <a:t>εξουδετερωτική</a:t>
            </a:r>
            <a:r>
              <a:rPr lang="el-GR" dirty="0" smtClean="0">
                <a:solidFill>
                  <a:schemeClr val="bg1"/>
                </a:solidFill>
              </a:rPr>
              <a:t> ισχύς των ενδοκυττάριων ρυθμιστικών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</a:rPr>
              <a:t>A</a:t>
            </a:r>
            <a:r>
              <a:rPr lang="el-GR" dirty="0" smtClean="0">
                <a:solidFill>
                  <a:schemeClr val="bg1"/>
                </a:solidFill>
              </a:rPr>
              <a:t>: ρυθμός απομάκρυνσης οξέων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l-GR" dirty="0" smtClean="0">
                <a:solidFill>
                  <a:schemeClr val="bg1"/>
                </a:solidFill>
              </a:rPr>
              <a:t>ρυθμός εισόδου οξέων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Ενδοκυττάριο </a:t>
            </a:r>
            <a:r>
              <a:rPr lang="en-US" sz="4000" b="1" dirty="0" smtClean="0">
                <a:solidFill>
                  <a:schemeClr val="bg1"/>
                </a:solidFill>
              </a:rPr>
              <a:t>pH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Κυτταρόπλασμα			: 6,8-7,2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Μιτοχόνδρια				: 7,5-8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Πυρήνες					: 7-7,5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Όξινα κυτταρικά οργανίδια	: 4,5-6,4</a:t>
            </a:r>
          </a:p>
          <a:p>
            <a:pPr lvl="1"/>
            <a:r>
              <a:rPr lang="el-GR" dirty="0" err="1" smtClean="0">
                <a:solidFill>
                  <a:schemeClr val="bg1"/>
                </a:solidFill>
              </a:rPr>
              <a:t>Ενδοκυττάρωση</a:t>
            </a:r>
            <a:endParaRPr lang="el-GR" dirty="0" smtClean="0">
              <a:solidFill>
                <a:schemeClr val="bg1"/>
              </a:solidFill>
            </a:endParaRPr>
          </a:p>
          <a:p>
            <a:pPr lvl="2"/>
            <a:r>
              <a:rPr lang="el-GR" dirty="0" err="1" smtClean="0">
                <a:solidFill>
                  <a:schemeClr val="bg1"/>
                </a:solidFill>
              </a:rPr>
              <a:t>Λυσοσώματα</a:t>
            </a:r>
            <a:r>
              <a:rPr lang="el-GR" dirty="0" smtClean="0">
                <a:solidFill>
                  <a:schemeClr val="bg1"/>
                </a:solidFill>
              </a:rPr>
              <a:t>, </a:t>
            </a:r>
            <a:r>
              <a:rPr lang="el-GR" dirty="0" err="1" smtClean="0">
                <a:solidFill>
                  <a:schemeClr val="bg1"/>
                </a:solidFill>
              </a:rPr>
              <a:t>ενδοσώματα</a:t>
            </a:r>
            <a:endParaRPr lang="el-GR" dirty="0">
              <a:solidFill>
                <a:schemeClr val="bg1"/>
              </a:solidFill>
            </a:endParaRPr>
          </a:p>
          <a:p>
            <a:pPr lvl="2"/>
            <a:r>
              <a:rPr lang="el-GR" dirty="0" err="1" smtClean="0">
                <a:solidFill>
                  <a:schemeClr val="bg1"/>
                </a:solidFill>
              </a:rPr>
              <a:t>Επικεκαλυμμένοι</a:t>
            </a:r>
            <a:r>
              <a:rPr lang="el-GR" dirty="0" smtClean="0">
                <a:solidFill>
                  <a:schemeClr val="bg1"/>
                </a:solidFill>
              </a:rPr>
              <a:t> πυρήνες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Εκκριτικές λειτουργίες</a:t>
            </a: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Συσκευή </a:t>
            </a:r>
            <a:r>
              <a:rPr lang="en-US" dirty="0" smtClean="0">
                <a:solidFill>
                  <a:schemeClr val="bg1"/>
                </a:solidFill>
              </a:rPr>
              <a:t>Golgi,</a:t>
            </a:r>
            <a:r>
              <a:rPr lang="el-GR" dirty="0" smtClean="0">
                <a:solidFill>
                  <a:schemeClr val="bg1"/>
                </a:solidFill>
              </a:rPr>
              <a:t> αποθηκευτικά κοκκία για </a:t>
            </a:r>
            <a:r>
              <a:rPr lang="el-GR" dirty="0" err="1" smtClean="0">
                <a:solidFill>
                  <a:schemeClr val="bg1"/>
                </a:solidFill>
              </a:rPr>
              <a:t>αμίνες</a:t>
            </a:r>
            <a:r>
              <a:rPr lang="el-GR" dirty="0" smtClean="0">
                <a:solidFill>
                  <a:schemeClr val="bg1"/>
                </a:solidFill>
              </a:rPr>
              <a:t> και πεπτίδια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</a:rPr>
              <a:t>dpH</a:t>
            </a:r>
            <a:r>
              <a:rPr lang="el-GR" sz="4000" b="1" dirty="0" smtClean="0">
                <a:solidFill>
                  <a:srgbClr val="FFFF00"/>
                </a:solidFill>
              </a:rPr>
              <a:t>κ</a:t>
            </a:r>
            <a:r>
              <a:rPr lang="en-US" sz="4000" b="1" dirty="0" smtClean="0">
                <a:solidFill>
                  <a:srgbClr val="FFFF00"/>
                </a:solidFill>
              </a:rPr>
              <a:t>/</a:t>
            </a:r>
            <a:r>
              <a:rPr lang="en-US" sz="4000" b="1" dirty="0" err="1" smtClean="0">
                <a:solidFill>
                  <a:srgbClr val="FFFF00"/>
                </a:solidFill>
              </a:rPr>
              <a:t>dt</a:t>
            </a:r>
            <a:r>
              <a:rPr lang="en-US" sz="4000" b="1" dirty="0" smtClean="0">
                <a:solidFill>
                  <a:srgbClr val="FFFF00"/>
                </a:solidFill>
              </a:rPr>
              <a:t> = </a:t>
            </a:r>
            <a:r>
              <a:rPr lang="el-GR" sz="4000" b="1" dirty="0" smtClean="0">
                <a:solidFill>
                  <a:srgbClr val="FFFF00"/>
                </a:solidFill>
              </a:rPr>
              <a:t>λ/</a:t>
            </a:r>
            <a:r>
              <a:rPr lang="en-US" sz="4000" b="1" dirty="0" smtClean="0">
                <a:solidFill>
                  <a:srgbClr val="FFFF00"/>
                </a:solidFill>
              </a:rPr>
              <a:t>I </a:t>
            </a:r>
            <a:r>
              <a:rPr lang="en-US" sz="3200" b="1" dirty="0" smtClean="0">
                <a:solidFill>
                  <a:srgbClr val="FFFF00"/>
                </a:solidFill>
              </a:rPr>
              <a:t>x</a:t>
            </a:r>
            <a:r>
              <a:rPr lang="en-US" sz="4000" b="1" dirty="0" smtClean="0">
                <a:solidFill>
                  <a:srgbClr val="FFFF00"/>
                </a:solidFill>
              </a:rPr>
              <a:t> (P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A</a:t>
            </a:r>
            <a:r>
              <a:rPr lang="en-US" sz="4000" b="1" dirty="0" smtClean="0">
                <a:solidFill>
                  <a:srgbClr val="FFFF00"/>
                </a:solidFill>
              </a:rPr>
              <a:t> –P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E</a:t>
            </a:r>
            <a:r>
              <a:rPr lang="en-US" sz="4000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Εάν 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baseline="-25000" dirty="0" smtClean="0">
                <a:solidFill>
                  <a:schemeClr val="bg1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&gt;P</a:t>
            </a:r>
            <a:r>
              <a:rPr lang="en-US" b="1" baseline="-25000" dirty="0" smtClean="0">
                <a:solidFill>
                  <a:schemeClr val="bg1"/>
                </a:solidFill>
              </a:rPr>
              <a:t>E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Αύξηση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με ρυθμό ανάλογο της </a:t>
            </a:r>
            <a:r>
              <a:rPr lang="en-US" dirty="0" smtClean="0">
                <a:solidFill>
                  <a:schemeClr val="bg1"/>
                </a:solidFill>
              </a:rPr>
              <a:t>(P</a:t>
            </a:r>
            <a:r>
              <a:rPr lang="en-US" baseline="-25000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-P</a:t>
            </a:r>
            <a:r>
              <a:rPr lang="en-US" baseline="-25000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Εάν 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baseline="-25000" dirty="0" smtClean="0">
                <a:solidFill>
                  <a:schemeClr val="bg1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&lt;P</a:t>
            </a:r>
            <a:r>
              <a:rPr lang="en-US" b="1" baseline="-25000" dirty="0" smtClean="0">
                <a:solidFill>
                  <a:schemeClr val="bg1"/>
                </a:solidFill>
              </a:rPr>
              <a:t>E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Μείωση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με ρυθμό ανάλογο της </a:t>
            </a:r>
            <a:r>
              <a:rPr lang="en-US" dirty="0" smtClean="0">
                <a:solidFill>
                  <a:schemeClr val="bg1"/>
                </a:solidFill>
              </a:rPr>
              <a:t>(PE-PA)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Εάν 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baseline="-25000" dirty="0" smtClean="0">
                <a:solidFill>
                  <a:schemeClr val="bg1"/>
                </a:solidFill>
              </a:rPr>
              <a:t>A</a:t>
            </a:r>
            <a:r>
              <a:rPr lang="en-US" b="1" dirty="0" smtClean="0">
                <a:solidFill>
                  <a:schemeClr val="bg1"/>
                </a:solidFill>
              </a:rPr>
              <a:t>=P</a:t>
            </a:r>
            <a:r>
              <a:rPr lang="en-US" b="1" baseline="-25000" dirty="0" smtClean="0">
                <a:solidFill>
                  <a:schemeClr val="bg1"/>
                </a:solidFill>
              </a:rPr>
              <a:t>E</a:t>
            </a:r>
          </a:p>
          <a:p>
            <a:pPr lvl="1"/>
            <a:r>
              <a:rPr lang="en-US" dirty="0" err="1" smtClean="0">
                <a:solidFill>
                  <a:schemeClr val="bg1"/>
                </a:solidFill>
              </a:rPr>
              <a:t>dpH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dt</a:t>
            </a:r>
            <a:r>
              <a:rPr lang="en-US" dirty="0" smtClean="0">
                <a:solidFill>
                  <a:schemeClr val="bg1"/>
                </a:solidFill>
              </a:rPr>
              <a:t> = 0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→ pH</a:t>
            </a:r>
            <a:r>
              <a:rPr lang="el-GR" dirty="0" smtClean="0">
                <a:solidFill>
                  <a:schemeClr val="bg1"/>
                </a:solidFill>
                <a:latin typeface="Calibri"/>
              </a:rPr>
              <a:t>κ : σταθερό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</a:rPr>
              <a:t>dpH</a:t>
            </a:r>
            <a:r>
              <a:rPr lang="el-GR" sz="4000" b="1" dirty="0" smtClean="0">
                <a:solidFill>
                  <a:srgbClr val="FFFF00"/>
                </a:solidFill>
              </a:rPr>
              <a:t>κ</a:t>
            </a:r>
            <a:r>
              <a:rPr lang="en-US" sz="4000" b="1" dirty="0" smtClean="0">
                <a:solidFill>
                  <a:srgbClr val="FFFF00"/>
                </a:solidFill>
              </a:rPr>
              <a:t>/</a:t>
            </a:r>
            <a:r>
              <a:rPr lang="en-US" sz="4000" b="1" dirty="0" err="1" smtClean="0">
                <a:solidFill>
                  <a:srgbClr val="FFFF00"/>
                </a:solidFill>
              </a:rPr>
              <a:t>dt</a:t>
            </a:r>
            <a:r>
              <a:rPr lang="en-US" sz="4000" b="1" dirty="0" smtClean="0">
                <a:solidFill>
                  <a:srgbClr val="FFFF00"/>
                </a:solidFill>
              </a:rPr>
              <a:t> = </a:t>
            </a:r>
            <a:r>
              <a:rPr lang="el-GR" sz="4000" b="1" dirty="0" smtClean="0">
                <a:solidFill>
                  <a:srgbClr val="FFFF00"/>
                </a:solidFill>
              </a:rPr>
              <a:t>λ/</a:t>
            </a:r>
            <a:r>
              <a:rPr lang="en-US" sz="4000" b="1" dirty="0" smtClean="0">
                <a:solidFill>
                  <a:srgbClr val="FFFF00"/>
                </a:solidFill>
              </a:rPr>
              <a:t>I </a:t>
            </a:r>
            <a:r>
              <a:rPr lang="en-US" sz="3200" b="1" dirty="0" smtClean="0">
                <a:solidFill>
                  <a:srgbClr val="FFFF00"/>
                </a:solidFill>
              </a:rPr>
              <a:t>x</a:t>
            </a:r>
            <a:r>
              <a:rPr lang="en-US" sz="4000" b="1" dirty="0" smtClean="0">
                <a:solidFill>
                  <a:srgbClr val="FFFF00"/>
                </a:solidFill>
              </a:rPr>
              <a:t> (P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A</a:t>
            </a:r>
            <a:r>
              <a:rPr lang="en-US" sz="4000" b="1" dirty="0" smtClean="0">
                <a:solidFill>
                  <a:srgbClr val="FFFF00"/>
                </a:solidFill>
              </a:rPr>
              <a:t> –P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E</a:t>
            </a:r>
            <a:r>
              <a:rPr lang="en-US" sz="4000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9523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chemeClr val="bg1"/>
                </a:solidFill>
              </a:rPr>
              <a:t>Εάν 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baseline="-25000" dirty="0" smtClean="0">
                <a:solidFill>
                  <a:schemeClr val="bg1"/>
                </a:solidFill>
              </a:rPr>
              <a:t>A</a:t>
            </a:r>
            <a:r>
              <a:rPr lang="el-GR" b="1" baseline="-25000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και </a:t>
            </a:r>
            <a:r>
              <a:rPr lang="en-US" b="1" dirty="0" smtClean="0">
                <a:solidFill>
                  <a:schemeClr val="bg1"/>
                </a:solidFill>
              </a:rPr>
              <a:t>P</a:t>
            </a:r>
            <a:r>
              <a:rPr lang="en-US" b="1" baseline="-25000" dirty="0" smtClean="0">
                <a:solidFill>
                  <a:schemeClr val="bg1"/>
                </a:solidFill>
              </a:rPr>
              <a:t>E</a:t>
            </a:r>
            <a:r>
              <a:rPr lang="el-GR" b="1" dirty="0" smtClean="0">
                <a:solidFill>
                  <a:schemeClr val="bg1"/>
                </a:solidFill>
              </a:rPr>
              <a:t> άνισοι</a:t>
            </a:r>
            <a:endParaRPr lang="en-US" b="1" baseline="-25000" dirty="0" smtClean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dpH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dt</a:t>
            </a:r>
            <a:r>
              <a:rPr lang="el-GR" dirty="0" smtClean="0">
                <a:solidFill>
                  <a:schemeClr val="bg1"/>
                </a:solidFill>
              </a:rPr>
              <a:t> : ανάλογος του λ</a:t>
            </a:r>
          </a:p>
          <a:p>
            <a:pPr lvl="2">
              <a:lnSpc>
                <a:spcPct val="150000"/>
              </a:lnSpc>
            </a:pPr>
            <a:r>
              <a:rPr lang="el-GR" dirty="0" smtClean="0">
                <a:solidFill>
                  <a:schemeClr val="bg1"/>
                </a:solidFill>
              </a:rPr>
              <a:t>Το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μεταβάλλεται ταχύτερα στα μικρότερα κύτταρα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</a:rPr>
              <a:t>dpH</a:t>
            </a:r>
            <a:r>
              <a:rPr lang="el-GR" sz="4000" b="1" dirty="0" smtClean="0">
                <a:solidFill>
                  <a:srgbClr val="FFFF00"/>
                </a:solidFill>
              </a:rPr>
              <a:t>κ</a:t>
            </a:r>
            <a:r>
              <a:rPr lang="en-US" sz="4000" b="1" dirty="0" smtClean="0">
                <a:solidFill>
                  <a:srgbClr val="FFFF00"/>
                </a:solidFill>
              </a:rPr>
              <a:t>/</a:t>
            </a:r>
            <a:r>
              <a:rPr lang="en-US" sz="4000" b="1" dirty="0" err="1" smtClean="0">
                <a:solidFill>
                  <a:srgbClr val="FFFF00"/>
                </a:solidFill>
              </a:rPr>
              <a:t>dt</a:t>
            </a:r>
            <a:r>
              <a:rPr lang="en-US" sz="4000" b="1" dirty="0" smtClean="0">
                <a:solidFill>
                  <a:srgbClr val="FFFF00"/>
                </a:solidFill>
              </a:rPr>
              <a:t> = </a:t>
            </a:r>
            <a:r>
              <a:rPr lang="el-GR" sz="4000" b="1" dirty="0" smtClean="0">
                <a:solidFill>
                  <a:srgbClr val="FFFF00"/>
                </a:solidFill>
              </a:rPr>
              <a:t>λ/</a:t>
            </a:r>
            <a:r>
              <a:rPr lang="en-US" sz="4000" b="1" dirty="0" smtClean="0">
                <a:solidFill>
                  <a:srgbClr val="FFFF00"/>
                </a:solidFill>
              </a:rPr>
              <a:t>I </a:t>
            </a:r>
            <a:r>
              <a:rPr lang="en-US" sz="3200" b="1" dirty="0" smtClean="0">
                <a:solidFill>
                  <a:srgbClr val="FFFF00"/>
                </a:solidFill>
              </a:rPr>
              <a:t>x</a:t>
            </a:r>
            <a:r>
              <a:rPr lang="en-US" sz="4000" b="1" dirty="0" smtClean="0">
                <a:solidFill>
                  <a:srgbClr val="FFFF00"/>
                </a:solidFill>
              </a:rPr>
              <a:t> (P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A</a:t>
            </a:r>
            <a:r>
              <a:rPr lang="en-US" sz="4000" b="1" dirty="0" smtClean="0">
                <a:solidFill>
                  <a:srgbClr val="FFFF00"/>
                </a:solidFill>
              </a:rPr>
              <a:t> –P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E</a:t>
            </a:r>
            <a:r>
              <a:rPr lang="en-US" sz="4000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31236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Εάν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l-GR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άπειρη</a:t>
            </a:r>
            <a:endParaRPr lang="en-US" b="1" baseline="-25000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σταθερά ανεξάρτητο των </a:t>
            </a:r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και </a:t>
            </a:r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</a:rPr>
              <a:t>E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Εάν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l-GR" b="1" dirty="0" smtClean="0">
                <a:solidFill>
                  <a:schemeClr val="bg1"/>
                </a:solidFill>
              </a:rPr>
              <a:t>: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προσεγγίζει το 0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Ταχύτατη μεταβολή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ακόμη και σε ασήμαντη διαφορά </a:t>
            </a:r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, P</a:t>
            </a:r>
            <a:r>
              <a:rPr lang="en-US" baseline="-25000" dirty="0" smtClean="0">
                <a:solidFill>
                  <a:schemeClr val="bg1"/>
                </a:solidFill>
              </a:rPr>
              <a:t>E</a:t>
            </a:r>
            <a:endParaRPr 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FFFF00"/>
                </a:solidFill>
              </a:rPr>
              <a:t>dpH</a:t>
            </a:r>
            <a:r>
              <a:rPr lang="el-GR" sz="4000" b="1" dirty="0" smtClean="0">
                <a:solidFill>
                  <a:srgbClr val="FFFF00"/>
                </a:solidFill>
              </a:rPr>
              <a:t>κ</a:t>
            </a:r>
            <a:r>
              <a:rPr lang="en-US" sz="4000" b="1" dirty="0" smtClean="0">
                <a:solidFill>
                  <a:srgbClr val="FFFF00"/>
                </a:solidFill>
              </a:rPr>
              <a:t>/</a:t>
            </a:r>
            <a:r>
              <a:rPr lang="en-US" sz="4000" b="1" dirty="0" err="1" smtClean="0">
                <a:solidFill>
                  <a:srgbClr val="FFFF00"/>
                </a:solidFill>
              </a:rPr>
              <a:t>dt</a:t>
            </a:r>
            <a:r>
              <a:rPr lang="en-US" sz="4000" b="1" dirty="0" smtClean="0">
                <a:solidFill>
                  <a:srgbClr val="FFFF00"/>
                </a:solidFill>
              </a:rPr>
              <a:t> = </a:t>
            </a:r>
            <a:r>
              <a:rPr lang="el-GR" sz="4000" b="1" dirty="0" smtClean="0">
                <a:solidFill>
                  <a:srgbClr val="FFFF00"/>
                </a:solidFill>
              </a:rPr>
              <a:t>λ/</a:t>
            </a:r>
            <a:r>
              <a:rPr lang="en-US" sz="4000" b="1" dirty="0" smtClean="0">
                <a:solidFill>
                  <a:srgbClr val="FFFF00"/>
                </a:solidFill>
              </a:rPr>
              <a:t>I </a:t>
            </a:r>
            <a:r>
              <a:rPr lang="en-US" sz="3200" b="1" dirty="0" smtClean="0">
                <a:solidFill>
                  <a:srgbClr val="FFFF00"/>
                </a:solidFill>
              </a:rPr>
              <a:t>x</a:t>
            </a:r>
            <a:r>
              <a:rPr lang="en-US" sz="4000" b="1" dirty="0" smtClean="0">
                <a:solidFill>
                  <a:srgbClr val="FFFF00"/>
                </a:solidFill>
              </a:rPr>
              <a:t> (P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A</a:t>
            </a:r>
            <a:r>
              <a:rPr lang="en-US" sz="4000" b="1" dirty="0" smtClean="0">
                <a:solidFill>
                  <a:srgbClr val="FFFF00"/>
                </a:solidFill>
              </a:rPr>
              <a:t> –P</a:t>
            </a:r>
            <a:r>
              <a:rPr lang="en-US" sz="4000" b="1" baseline="-25000" dirty="0" smtClean="0">
                <a:solidFill>
                  <a:srgbClr val="FFFF00"/>
                </a:solidFill>
              </a:rPr>
              <a:t>E</a:t>
            </a:r>
            <a:r>
              <a:rPr lang="en-US" sz="4000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744416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Η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l-GR" b="1" dirty="0" smtClean="0">
                <a:solidFill>
                  <a:schemeClr val="bg1"/>
                </a:solidFill>
              </a:rPr>
              <a:t> δεν είναι άπειρη, ούτε μηδενική</a:t>
            </a:r>
            <a:br>
              <a:rPr lang="el-GR" b="1" dirty="0" smtClean="0">
                <a:solidFill>
                  <a:schemeClr val="bg1"/>
                </a:solidFill>
              </a:rPr>
            </a:br>
            <a:r>
              <a:rPr lang="el-GR" b="1" dirty="0" smtClean="0">
                <a:solidFill>
                  <a:schemeClr val="bg1"/>
                </a:solidFill>
              </a:rPr>
              <a:t>Είναι όμως πεπερασμένη</a:t>
            </a:r>
            <a:endParaRPr lang="el-GR" b="1" baseline="-25000" dirty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Επιδρά μόνο στο ρυθμό ανάκτησης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μετά από οξεία φόρτιση του κυττάρου με οξύ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Δε συμμετέχει στη διατήρηση της σταθερότητας,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κ, αλλά μόνο αποτρέπει μεγάλες μεταβολές του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373216"/>
            <a:ext cx="8435280" cy="12961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Εξάρτηση του </a:t>
            </a:r>
            <a:r>
              <a:rPr lang="el-GR" dirty="0" err="1" smtClean="0">
                <a:solidFill>
                  <a:schemeClr val="bg1"/>
                </a:solidFill>
              </a:rPr>
              <a:t>κυτταροπλασματικού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pH (</a:t>
            </a:r>
            <a:r>
              <a:rPr lang="en-US" smtClean="0">
                <a:solidFill>
                  <a:schemeClr val="bg1"/>
                </a:solidFill>
              </a:rPr>
              <a:t>pH</a:t>
            </a:r>
            <a:r>
              <a:rPr lang="en-US" baseline="-25000" smtClean="0">
                <a:solidFill>
                  <a:schemeClr val="bg1"/>
                </a:solidFill>
              </a:rPr>
              <a:t>K</a:t>
            </a:r>
            <a:r>
              <a:rPr lang="en-US" smtClean="0">
                <a:solidFill>
                  <a:schemeClr val="bg1"/>
                </a:solidFill>
              </a:rPr>
              <a:t>) </a:t>
            </a:r>
            <a:r>
              <a:rPr lang="el-GR" dirty="0" smtClean="0">
                <a:solidFill>
                  <a:schemeClr val="bg1"/>
                </a:solidFill>
              </a:rPr>
              <a:t>από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τους ρυθμούς απομάκρυνσης οξέος από το κύτταρο </a:t>
            </a:r>
            <a:r>
              <a:rPr lang="en-US" dirty="0" smtClean="0">
                <a:solidFill>
                  <a:schemeClr val="bg1"/>
                </a:solidFill>
              </a:rPr>
              <a:t>(P</a:t>
            </a:r>
            <a:r>
              <a:rPr lang="en-US" baseline="-25000" dirty="0" smtClean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l-GR" dirty="0" smtClean="0">
                <a:solidFill>
                  <a:schemeClr val="bg1"/>
                </a:solidFill>
              </a:rPr>
              <a:t>και φόρτισης του κυττάρου με οξύ (</a:t>
            </a:r>
            <a:r>
              <a:rPr lang="en-US" dirty="0" smtClean="0">
                <a:solidFill>
                  <a:schemeClr val="bg1"/>
                </a:solidFill>
              </a:rPr>
              <a:t>P</a:t>
            </a:r>
            <a:r>
              <a:rPr lang="en-US" baseline="-25000" dirty="0" smtClean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9784" y="188640"/>
            <a:ext cx="6504432" cy="5053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Οξεία φόρτιση του κυττάρου με οξύ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Ενδοκυττάρια ρυθμιστικά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Εξουδετέρωση του μεγαλύτερου φορτίου των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Μικρό φορτίο μη εξουδετερωθέντων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endParaRPr lang="el-GR" baseline="30000" dirty="0" smtClean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Υπεύθυνο για την πτώση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Επάνοδος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στο φυσιολογικό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Μόνο όταν το σύνολο του φορτίου των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απομακρυνθεί από το κύτταρο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Κατά τη διάρκεια επαναφοράς του </a:t>
            </a:r>
            <a:r>
              <a:rPr lang="en-US" sz="4000" b="1" dirty="0" smtClean="0">
                <a:solidFill>
                  <a:schemeClr val="bg1"/>
                </a:solidFill>
              </a:rPr>
              <a:t>pH</a:t>
            </a:r>
            <a:r>
              <a:rPr lang="el-GR" sz="4000" b="1" dirty="0" smtClean="0">
                <a:solidFill>
                  <a:schemeClr val="bg1"/>
                </a:solidFill>
              </a:rPr>
              <a:t>κ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Μεταφορείς ιόντων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Απομάκρυνση των ελεύθερων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endParaRPr lang="el-GR" baseline="30000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Ενδοκυττάρια ρυθμιστικά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Μερική αναπλήρωση των </a:t>
            </a:r>
            <a:r>
              <a:rPr lang="el-GR" dirty="0" err="1" smtClean="0">
                <a:solidFill>
                  <a:schemeClr val="bg1"/>
                </a:solidFill>
              </a:rPr>
              <a:t>απομακρυνόμενων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Μεταφορά των προστεθέντων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από τα ρυθμιστικά προς το κυτταρόπλασμα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Απομάκρυνση των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δια μέσου των μεταφορέων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Φυσιολογική λειτουργία μεταφορέων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Επάνοδος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στο φυσιολογικό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Σε ώσεις </a:t>
            </a:r>
            <a:r>
              <a:rPr lang="en-US" sz="4000" b="1" dirty="0" smtClean="0">
                <a:solidFill>
                  <a:schemeClr val="bg1"/>
                </a:solidFill>
              </a:rPr>
              <a:t>iv </a:t>
            </a:r>
            <a:r>
              <a:rPr lang="el-GR" sz="4000" b="1" dirty="0" smtClean="0">
                <a:solidFill>
                  <a:schemeClr val="bg1"/>
                </a:solidFill>
              </a:rPr>
              <a:t>χορήγηση διττανθρακικών σε ασθενείς με </a:t>
            </a:r>
            <a:r>
              <a:rPr lang="el-GR" sz="4000" b="1" dirty="0" smtClean="0">
                <a:solidFill>
                  <a:schemeClr val="bg1"/>
                </a:solidFill>
              </a:rPr>
              <a:t>βαριά </a:t>
            </a:r>
            <a:r>
              <a:rPr lang="el-GR" sz="4000" b="1" dirty="0" smtClean="0">
                <a:solidFill>
                  <a:schemeClr val="bg1"/>
                </a:solidFill>
              </a:rPr>
              <a:t>μεταβολική οξέωση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484784"/>
            <a:ext cx="8435280" cy="50405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b="1" dirty="0" smtClean="0"/>
              <a:t>Επιπλοκές</a:t>
            </a:r>
          </a:p>
          <a:p>
            <a:r>
              <a:rPr lang="el-GR" dirty="0" err="1" smtClean="0">
                <a:solidFill>
                  <a:schemeClr val="bg1"/>
                </a:solidFill>
              </a:rPr>
              <a:t>Υπερογκαιμία</a:t>
            </a:r>
            <a:r>
              <a:rPr lang="el-GR" dirty="0" smtClean="0">
                <a:solidFill>
                  <a:schemeClr val="bg1"/>
                </a:solidFill>
              </a:rPr>
              <a:t>, </a:t>
            </a:r>
            <a:r>
              <a:rPr lang="el-GR" dirty="0" err="1" smtClean="0">
                <a:solidFill>
                  <a:schemeClr val="bg1"/>
                </a:solidFill>
              </a:rPr>
              <a:t>υπερνατριαιμία</a:t>
            </a:r>
            <a:r>
              <a:rPr lang="el-GR" dirty="0" smtClean="0">
                <a:solidFill>
                  <a:schemeClr val="bg1"/>
                </a:solidFill>
              </a:rPr>
              <a:t>, </a:t>
            </a:r>
            <a:r>
              <a:rPr lang="el-GR" dirty="0" err="1" smtClean="0">
                <a:solidFill>
                  <a:schemeClr val="bg1"/>
                </a:solidFill>
              </a:rPr>
              <a:t>υπερωσμωτικότητα</a:t>
            </a:r>
            <a:r>
              <a:rPr lang="el-GR" dirty="0" smtClean="0">
                <a:solidFill>
                  <a:schemeClr val="bg1"/>
                </a:solidFill>
              </a:rPr>
              <a:t>, αύξηση </a:t>
            </a:r>
            <a:r>
              <a:rPr lang="el-GR" dirty="0" err="1" smtClean="0">
                <a:solidFill>
                  <a:schemeClr val="bg1"/>
                </a:solidFill>
              </a:rPr>
              <a:t>ενδοκράνιας</a:t>
            </a:r>
            <a:r>
              <a:rPr lang="el-GR" dirty="0" smtClean="0">
                <a:solidFill>
                  <a:schemeClr val="bg1"/>
                </a:solidFill>
              </a:rPr>
              <a:t> πίεσης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Αύξηση χημικής συγγένειας </a:t>
            </a:r>
            <a:r>
              <a:rPr lang="en-US" dirty="0" err="1" smtClean="0">
                <a:solidFill>
                  <a:schemeClr val="bg1"/>
                </a:solidFill>
              </a:rPr>
              <a:t>Hb</a:t>
            </a: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και </a:t>
            </a:r>
            <a:r>
              <a:rPr lang="en-US" dirty="0" smtClean="0">
                <a:solidFill>
                  <a:schemeClr val="bg1"/>
                </a:solidFill>
              </a:rPr>
              <a:t>O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Αύξηση παραγωγής γαλακτικού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Μείωση ιονισμένου </a:t>
            </a:r>
            <a:r>
              <a:rPr lang="en-US" dirty="0" smtClean="0">
                <a:solidFill>
                  <a:schemeClr val="bg1"/>
                </a:solidFill>
              </a:rPr>
              <a:t>Ca++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Μείωση συσταλτικότητας μυοκαρδίου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Μείωση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</a:p>
          <a:p>
            <a:pPr lvl="1"/>
            <a:r>
              <a:rPr lang="el-GR" dirty="0" smtClean="0">
                <a:solidFill>
                  <a:srgbClr val="FFFF00"/>
                </a:solidFill>
              </a:rPr>
              <a:t>Παράδοξη ενδοκυττάρια οξέωση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1070992"/>
          </a:xfrm>
        </p:spPr>
        <p:txBody>
          <a:bodyPr>
            <a:normAutofit fontScale="90000"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Μηχανισμός παράδοξης ενδοκυττάριας οξέωσης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484784"/>
            <a:ext cx="8435280" cy="504056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bg1"/>
                </a:solidFill>
              </a:rPr>
              <a:t>Εξωκυττάριο</a:t>
            </a:r>
            <a:r>
              <a:rPr lang="el-GR" dirty="0" smtClean="0">
                <a:solidFill>
                  <a:schemeClr val="bg1"/>
                </a:solidFill>
              </a:rPr>
              <a:t> υγρό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n-US" dirty="0" smtClean="0">
                <a:solidFill>
                  <a:schemeClr val="bg1"/>
                </a:solidFill>
              </a:rPr>
              <a:t> + 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→ H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CO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3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Calibri"/>
              </a:rPr>
              <a:t>              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Calibri"/>
              </a:rPr>
              <a:t>          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0 + C0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2</a:t>
            </a:r>
            <a:endParaRPr lang="el-GR" baseline="-25000" dirty="0" smtClean="0">
              <a:solidFill>
                <a:schemeClr val="bg1"/>
              </a:solidFill>
              <a:latin typeface="Calibri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/>
              </a:rPr>
              <a:t>Ταχύτερη διάχυση του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CO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lang="el-GR" dirty="0" smtClean="0">
                <a:solidFill>
                  <a:schemeClr val="bg1"/>
                </a:solidFill>
                <a:latin typeface="Calibri"/>
              </a:rPr>
              <a:t> στο κύτταρο από το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  <a:latin typeface="Calibri"/>
              </a:rPr>
              <a:t>-</a:t>
            </a:r>
          </a:p>
          <a:p>
            <a:r>
              <a:rPr lang="el-GR" dirty="0" smtClean="0">
                <a:solidFill>
                  <a:schemeClr val="bg1"/>
                </a:solidFill>
                <a:latin typeface="Calibri"/>
              </a:rPr>
              <a:t>Κυτταρόπλασμα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Calibri"/>
              </a:rPr>
              <a:t>CO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 + H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0 →H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2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CO</a:t>
            </a:r>
            <a:r>
              <a:rPr lang="en-US" baseline="-25000" dirty="0" smtClean="0">
                <a:solidFill>
                  <a:schemeClr val="bg1"/>
                </a:solidFill>
                <a:latin typeface="Calibri"/>
              </a:rPr>
              <a:t>3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  <a:latin typeface="Calibri"/>
              </a:rPr>
              <a:t>Μείωση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pH</a:t>
            </a:r>
            <a:r>
              <a:rPr lang="el-GR" dirty="0" smtClean="0">
                <a:solidFill>
                  <a:schemeClr val="bg1"/>
                </a:solidFill>
                <a:latin typeface="Calibri"/>
              </a:rPr>
              <a:t>κ</a:t>
            </a:r>
          </a:p>
          <a:p>
            <a:pPr marL="0" indent="0" algn="ctr">
              <a:buNone/>
            </a:pPr>
            <a:r>
              <a:rPr lang="el-GR" b="1" dirty="0" err="1" smtClean="0">
                <a:solidFill>
                  <a:schemeClr val="bg1"/>
                </a:solidFill>
                <a:latin typeface="Calibri"/>
              </a:rPr>
              <a:t>Ακεταζολαμίδη</a:t>
            </a:r>
            <a:endParaRPr lang="el-GR" b="1" dirty="0" smtClean="0">
              <a:solidFill>
                <a:schemeClr val="bg1"/>
              </a:solidFill>
              <a:latin typeface="Calibri"/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  <a:latin typeface="Calibri"/>
              </a:rPr>
              <a:t>Ανταγωνίζεται τη μείωση του </a:t>
            </a:r>
            <a:r>
              <a:rPr lang="en-US" dirty="0" smtClean="0">
                <a:solidFill>
                  <a:schemeClr val="bg1"/>
                </a:solidFill>
                <a:latin typeface="Calibri"/>
              </a:rPr>
              <a:t>pH</a:t>
            </a:r>
            <a:r>
              <a:rPr lang="el-GR" dirty="0" smtClean="0">
                <a:solidFill>
                  <a:schemeClr val="bg1"/>
                </a:solidFill>
                <a:latin typeface="Calibri"/>
              </a:rPr>
              <a:t>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19795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>
                <a:solidFill>
                  <a:schemeClr val="bg1"/>
                </a:solidFill>
              </a:rPr>
              <a:t>Καρβονική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err="1" smtClean="0">
                <a:solidFill>
                  <a:schemeClr val="bg1"/>
                </a:solidFill>
              </a:rPr>
              <a:t>ανυδράση</a:t>
            </a:r>
            <a:endParaRPr lang="el-GR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39952" y="2348880"/>
            <a:ext cx="2160240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41784"/>
            <a:ext cx="8640960" cy="854968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Συμπεράσματα</a:t>
            </a:r>
            <a:endParaRPr 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484784"/>
            <a:ext cx="8435280" cy="50405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 pH</a:t>
            </a:r>
            <a:r>
              <a:rPr lang="el-GR" dirty="0" smtClean="0">
                <a:solidFill>
                  <a:schemeClr val="bg1"/>
                </a:solidFill>
              </a:rPr>
              <a:t>κ είναι χαμηλότερο του </a:t>
            </a:r>
            <a:r>
              <a:rPr lang="el-GR" dirty="0" err="1" smtClean="0">
                <a:solidFill>
                  <a:schemeClr val="bg1"/>
                </a:solidFill>
              </a:rPr>
              <a:t>εξωκυττάριου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, αλλά υψηλότερο του αναμενόμενου βάσει της </a:t>
            </a:r>
            <a:r>
              <a:rPr lang="en-US" dirty="0" err="1" smtClean="0">
                <a:solidFill>
                  <a:schemeClr val="bg1"/>
                </a:solidFill>
              </a:rPr>
              <a:t>V</a:t>
            </a:r>
            <a:r>
              <a:rPr lang="en-US" baseline="-25000" dirty="0" err="1" smtClean="0">
                <a:solidFill>
                  <a:schemeClr val="bg1"/>
                </a:solidFill>
              </a:rPr>
              <a:t>m</a:t>
            </a:r>
            <a:endParaRPr lang="el-GR" baseline="-25000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Το </a:t>
            </a:r>
            <a:r>
              <a:rPr lang="en-US" dirty="0" smtClean="0">
                <a:solidFill>
                  <a:schemeClr val="bg1"/>
                </a:solidFill>
              </a:rPr>
              <a:t>pH </a:t>
            </a:r>
            <a:r>
              <a:rPr lang="el-GR" dirty="0" smtClean="0">
                <a:solidFill>
                  <a:schemeClr val="bg1"/>
                </a:solidFill>
              </a:rPr>
              <a:t>πολλών ενδοκυττάριων οργανιδίων διαφέρει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Πηγή των 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είναι ο κυτταρικός μεταβολισμός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Τα ενδοκυττάρια ρυθμιστικά δε συμμετέχουν στη σταθερότητα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κ, αμβλύνουν όμως τις μεγάλες διακυμάνσεις του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ρύθμιση του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εξαρτάται από τη λειτουργική επάρκεια των μεταφορέων ιόντων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Μη χορηγείτε </a:t>
            </a:r>
            <a:r>
              <a:rPr lang="en-US" dirty="0" smtClean="0">
                <a:solidFill>
                  <a:schemeClr val="bg1"/>
                </a:solidFill>
              </a:rPr>
              <a:t>HCO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baseline="30000" dirty="0" smtClean="0">
                <a:solidFill>
                  <a:schemeClr val="bg1"/>
                </a:solidFill>
              </a:rPr>
              <a:t>-</a:t>
            </a:r>
            <a:r>
              <a:rPr lang="el-GR" dirty="0" smtClean="0">
                <a:solidFill>
                  <a:schemeClr val="bg1"/>
                </a:solidFill>
              </a:rPr>
              <a:t> στη </a:t>
            </a:r>
            <a:r>
              <a:rPr lang="el-GR" dirty="0" smtClean="0">
                <a:solidFill>
                  <a:schemeClr val="bg1"/>
                </a:solidFill>
              </a:rPr>
              <a:t>βαριά </a:t>
            </a:r>
            <a:r>
              <a:rPr lang="el-GR" dirty="0" smtClean="0">
                <a:solidFill>
                  <a:schemeClr val="bg1"/>
                </a:solidFill>
              </a:rPr>
              <a:t>γαλακτική οξέωση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b="1" dirty="0" err="1" smtClean="0">
                <a:solidFill>
                  <a:schemeClr val="bg1"/>
                </a:solidFill>
              </a:rPr>
              <a:t>Κυτταροπλασματικό</a:t>
            </a:r>
            <a:r>
              <a:rPr lang="el-GR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pH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7"/>
            <a:ext cx="8435280" cy="410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Στη πλειονότητα των κυττάρων είναι υψηλότερο από το αναμενόμενο με βάση την ηλεκτροχημική διαφορά εκατέρωθεν (δια μέσου) των κυτταρικών μεμβρανών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Εξίσωση του </a:t>
            </a:r>
            <a:r>
              <a:rPr lang="en-US" sz="4000" b="1" dirty="0" err="1" smtClean="0">
                <a:solidFill>
                  <a:schemeClr val="bg1"/>
                </a:solidFill>
              </a:rPr>
              <a:t>Nerst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en-US" b="1" dirty="0" err="1" smtClean="0">
                <a:solidFill>
                  <a:srgbClr val="FFFF00"/>
                </a:solidFill>
              </a:rPr>
              <a:t>V</a:t>
            </a:r>
            <a:r>
              <a:rPr lang="en-US" b="1" baseline="-25000" dirty="0" err="1" smtClean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 = (0,0585V) x (pH</a:t>
            </a:r>
            <a:r>
              <a:rPr lang="el-GR" b="1" dirty="0">
                <a:solidFill>
                  <a:srgbClr val="FFFF00"/>
                </a:solidFill>
              </a:rPr>
              <a:t>κ</a:t>
            </a:r>
            <a:r>
              <a:rPr lang="en-US" b="1" dirty="0" smtClean="0">
                <a:solidFill>
                  <a:srgbClr val="FFFF00"/>
                </a:solidFill>
              </a:rPr>
              <a:t>– </a:t>
            </a:r>
            <a:r>
              <a:rPr lang="en-US" b="1" dirty="0" err="1" smtClean="0">
                <a:solidFill>
                  <a:srgbClr val="FFFF00"/>
                </a:solidFill>
              </a:rPr>
              <a:t>pHo</a:t>
            </a:r>
            <a:r>
              <a:rPr lang="en-US" b="1" dirty="0" smtClean="0">
                <a:solidFill>
                  <a:srgbClr val="FFFF00"/>
                </a:solidFill>
              </a:rPr>
              <a:t>)</a:t>
            </a:r>
            <a:r>
              <a:rPr lang="el-GR" b="1" dirty="0" smtClean="0">
                <a:solidFill>
                  <a:srgbClr val="FFFF00"/>
                </a:solidFill>
              </a:rPr>
              <a:t/>
            </a:r>
            <a:br>
              <a:rPr lang="el-GR" b="1" dirty="0" smtClean="0">
                <a:solidFill>
                  <a:srgbClr val="FFFF00"/>
                </a:solidFill>
              </a:rPr>
            </a:br>
            <a:endParaRPr lang="el-GR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– </a:t>
            </a:r>
            <a:r>
              <a:rPr lang="en-US" dirty="0" err="1" smtClean="0">
                <a:solidFill>
                  <a:schemeClr val="bg1"/>
                </a:solidFill>
              </a:rPr>
              <a:t>pHo</a:t>
            </a:r>
            <a:r>
              <a:rPr lang="el-GR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V</a:t>
            </a:r>
            <a:r>
              <a:rPr lang="en-US" baseline="-25000" dirty="0" err="1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 / 58,5mV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n-US" dirty="0" smtClean="0">
                <a:solidFill>
                  <a:schemeClr val="bg1"/>
                </a:solidFill>
              </a:rPr>
              <a:t> = </a:t>
            </a:r>
            <a:r>
              <a:rPr lang="en-US" dirty="0" err="1" smtClean="0">
                <a:solidFill>
                  <a:schemeClr val="bg1"/>
                </a:solidFill>
              </a:rPr>
              <a:t>V</a:t>
            </a:r>
            <a:r>
              <a:rPr lang="en-US" baseline="-25000" dirty="0" err="1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 / 58,5mV + </a:t>
            </a:r>
            <a:r>
              <a:rPr lang="en-US" dirty="0" err="1" smtClean="0">
                <a:solidFill>
                  <a:schemeClr val="bg1"/>
                </a:solidFill>
              </a:rPr>
              <a:t>pHo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n-US" dirty="0" smtClean="0">
                <a:solidFill>
                  <a:schemeClr val="bg1"/>
                </a:solidFill>
              </a:rPr>
              <a:t> = -58,5mV / 58,5 mV + </a:t>
            </a:r>
            <a:r>
              <a:rPr lang="en-US" dirty="0" err="1" smtClean="0">
                <a:solidFill>
                  <a:schemeClr val="bg1"/>
                </a:solidFill>
              </a:rPr>
              <a:t>pHo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n-US" dirty="0" smtClean="0">
                <a:solidFill>
                  <a:schemeClr val="bg1"/>
                </a:solidFill>
              </a:rPr>
              <a:t> = 7,4 – 1 = 6,4</a:t>
            </a:r>
          </a:p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Vm</a:t>
            </a:r>
            <a:r>
              <a:rPr lang="el-GR" sz="2400" dirty="0" smtClean="0">
                <a:solidFill>
                  <a:schemeClr val="bg1"/>
                </a:solidFill>
              </a:rPr>
              <a:t>: διαφορά δυναμικού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pH</a:t>
            </a:r>
            <a:r>
              <a:rPr lang="el-GR" sz="2400" dirty="0" smtClean="0">
                <a:solidFill>
                  <a:schemeClr val="bg1"/>
                </a:solidFill>
              </a:rPr>
              <a:t>κ: </a:t>
            </a:r>
            <a:r>
              <a:rPr lang="el-GR" sz="2400" dirty="0" err="1" smtClean="0">
                <a:solidFill>
                  <a:schemeClr val="bg1"/>
                </a:solidFill>
              </a:rPr>
              <a:t>κυτταροπλασματικό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pH</a:t>
            </a:r>
          </a:p>
          <a:p>
            <a:pPr>
              <a:buNone/>
            </a:pPr>
            <a:r>
              <a:rPr lang="en-US" sz="2400" dirty="0" err="1" smtClean="0">
                <a:solidFill>
                  <a:schemeClr val="bg1"/>
                </a:solidFill>
              </a:rPr>
              <a:t>pHo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  <a:r>
              <a:rPr lang="el-GR" sz="2400" dirty="0" err="1" smtClean="0">
                <a:solidFill>
                  <a:schemeClr val="bg1"/>
                </a:solidFill>
              </a:rPr>
              <a:t>εξωκυττάριο</a:t>
            </a:r>
            <a:r>
              <a:rPr lang="el-GR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pH</a:t>
            </a:r>
          </a:p>
          <a:p>
            <a:pPr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4869160"/>
            <a:ext cx="792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50304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Σκελετικοί μύες</a:t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n-US" sz="3200" b="1" dirty="0" err="1" smtClean="0">
                <a:solidFill>
                  <a:schemeClr val="bg1"/>
                </a:solidFill>
              </a:rPr>
              <a:t>V</a:t>
            </a:r>
            <a:r>
              <a:rPr lang="en-US" sz="3200" b="1" baseline="-25000" dirty="0" err="1" smtClean="0">
                <a:solidFill>
                  <a:schemeClr val="bg1"/>
                </a:solidFill>
              </a:rPr>
              <a:t>m</a:t>
            </a:r>
            <a:r>
              <a:rPr lang="en-US" sz="3200" b="1" dirty="0" smtClean="0">
                <a:solidFill>
                  <a:schemeClr val="bg1"/>
                </a:solidFill>
              </a:rPr>
              <a:t> = -90 mV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7"/>
            <a:ext cx="8229600" cy="4104457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Εξίσωση </a:t>
            </a:r>
            <a:r>
              <a:rPr lang="en-US" dirty="0" err="1" smtClean="0">
                <a:solidFill>
                  <a:schemeClr val="bg1"/>
                </a:solidFill>
              </a:rPr>
              <a:t>Nesrst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Αναμενόμενο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</a:t>
            </a:r>
            <a:r>
              <a:rPr lang="en-US" dirty="0" smtClean="0">
                <a:solidFill>
                  <a:schemeClr val="bg1"/>
                </a:solidFill>
              </a:rPr>
              <a:t> = 5,9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Σύγχρονες τεχνικές μέτρησης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Πραγματικό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  <a:r>
              <a:rPr lang="el-GR" dirty="0" smtClean="0">
                <a:solidFill>
                  <a:schemeClr val="bg1"/>
                </a:solidFill>
              </a:rPr>
              <a:t>κ = 7,1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Παθητική μετακίνηση </a:t>
            </a:r>
            <a:r>
              <a:rPr lang="en-US" sz="4000" b="1" dirty="0" smtClean="0">
                <a:solidFill>
                  <a:schemeClr val="bg1"/>
                </a:solidFill>
              </a:rPr>
              <a:t>H</a:t>
            </a:r>
            <a:r>
              <a:rPr lang="en-US" sz="4000" b="1" baseline="30000" dirty="0" smtClean="0">
                <a:solidFill>
                  <a:schemeClr val="bg1"/>
                </a:solidFill>
              </a:rPr>
              <a:t>+</a:t>
            </a:r>
            <a:endParaRPr lang="el-GR" sz="4000" b="1" baseline="30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7"/>
            <a:ext cx="8435280" cy="4752528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Διαπερατότητα βιολογικών μεμβρανών στα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Πολύ υψηλή (10</a:t>
            </a:r>
            <a:r>
              <a:rPr lang="el-GR" baseline="30000" dirty="0" smtClean="0">
                <a:solidFill>
                  <a:schemeClr val="bg1"/>
                </a:solidFill>
              </a:rPr>
              <a:t>-3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cm/sec)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Πραγματική αγωγιμότητα (ροή) βραδύτατη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Χαμηλή </a:t>
            </a:r>
            <a:r>
              <a:rPr lang="en-US" dirty="0" smtClean="0">
                <a:solidFill>
                  <a:schemeClr val="bg1"/>
                </a:solidFill>
              </a:rPr>
              <a:t>[H</a:t>
            </a:r>
            <a:r>
              <a:rPr lang="en-US" baseline="30000" dirty="0" smtClean="0">
                <a:solidFill>
                  <a:schemeClr val="bg1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 </a:t>
            </a:r>
            <a:r>
              <a:rPr lang="en-US" dirty="0" err="1" smtClean="0">
                <a:solidFill>
                  <a:schemeClr val="bg1"/>
                </a:solidFill>
              </a:rPr>
              <a:t>V</a:t>
            </a:r>
            <a:r>
              <a:rPr lang="en-US" baseline="-25000" dirty="0" err="1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ενεργοποιεί φορείς 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Κλειστοί σε φυσιολογική </a:t>
            </a:r>
            <a:r>
              <a:rPr lang="en-US" dirty="0" err="1" smtClean="0">
                <a:solidFill>
                  <a:schemeClr val="bg1"/>
                </a:solidFill>
              </a:rPr>
              <a:t>Vm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Έντονη </a:t>
            </a:r>
            <a:r>
              <a:rPr lang="el-GR" dirty="0" err="1" smtClean="0">
                <a:solidFill>
                  <a:schemeClr val="bg1"/>
                </a:solidFill>
              </a:rPr>
              <a:t>εκπόλωση</a:t>
            </a:r>
            <a:r>
              <a:rPr lang="el-GR" dirty="0" smtClean="0">
                <a:solidFill>
                  <a:schemeClr val="bg1"/>
                </a:solidFill>
              </a:rPr>
              <a:t> κυττάρων</a:t>
            </a: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Αναστροφή </a:t>
            </a:r>
            <a:r>
              <a:rPr lang="en-US" dirty="0" err="1" smtClean="0">
                <a:solidFill>
                  <a:schemeClr val="bg1"/>
                </a:solidFill>
              </a:rPr>
              <a:t>V</a:t>
            </a:r>
            <a:r>
              <a:rPr lang="en-US" baseline="-25000" dirty="0" err="1" smtClean="0">
                <a:solidFill>
                  <a:schemeClr val="bg1"/>
                </a:solidFill>
              </a:rPr>
              <a:t>m</a:t>
            </a:r>
            <a:endParaRPr lang="en-US" baseline="-25000" dirty="0" smtClean="0">
              <a:solidFill>
                <a:schemeClr val="bg1"/>
              </a:solidFill>
            </a:endParaRPr>
          </a:p>
          <a:p>
            <a:pPr lvl="2"/>
            <a:r>
              <a:rPr lang="el-GR" dirty="0" smtClean="0">
                <a:solidFill>
                  <a:schemeClr val="bg1"/>
                </a:solidFill>
              </a:rPr>
              <a:t>Άνοιγμα καναλιών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3"/>
            <a:ext cx="8229600" cy="1719065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Μιτοχόνδρια</a:t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l-GR" sz="2200" b="1" dirty="0" smtClean="0">
                <a:solidFill>
                  <a:schemeClr val="bg1"/>
                </a:solidFill>
              </a:rPr>
              <a:t> </a:t>
            </a:r>
            <a:r>
              <a:rPr lang="el-GR" sz="4000" b="1" dirty="0" smtClean="0">
                <a:solidFill>
                  <a:schemeClr val="bg1"/>
                </a:solidFill>
              </a:rPr>
              <a:t/>
            </a:r>
            <a:br>
              <a:rPr lang="el-GR" sz="40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pH: 7,5 - 8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3"/>
            <a:ext cx="8229600" cy="4320481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Παραγωγή </a:t>
            </a:r>
            <a:r>
              <a:rPr lang="en-US" dirty="0" smtClean="0">
                <a:solidFill>
                  <a:schemeClr val="bg1"/>
                </a:solidFill>
              </a:rPr>
              <a:t>ATP </a:t>
            </a:r>
            <a:r>
              <a:rPr lang="el-GR" dirty="0" smtClean="0">
                <a:solidFill>
                  <a:schemeClr val="bg1"/>
                </a:solidFill>
              </a:rPr>
              <a:t>διαμέσου της αλυσίδας μεταφοράς ηλεκτρονίων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Απελευθέρωση ενέργειας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Διαφορά [Η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]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Έξοδος 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 προς το κυτταρόπλασμα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Διατήρηση διαφοράς [Η</a:t>
            </a:r>
            <a:r>
              <a:rPr lang="el-GR" baseline="30000" dirty="0" smtClean="0">
                <a:solidFill>
                  <a:schemeClr val="bg1"/>
                </a:solidFill>
              </a:rPr>
              <a:t>+</a:t>
            </a:r>
            <a:r>
              <a:rPr lang="el-GR" dirty="0" smtClean="0">
                <a:solidFill>
                  <a:schemeClr val="bg1"/>
                </a:solidFill>
              </a:rPr>
              <a:t>]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Ανεξάρτητη ρύθμιση </a:t>
            </a:r>
            <a:r>
              <a:rPr lang="en-US" dirty="0" smtClean="0">
                <a:solidFill>
                  <a:schemeClr val="bg1"/>
                </a:solidFill>
              </a:rPr>
              <a:t>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503040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Όξινα ενδοκυττάρια οργανίδια</a:t>
            </a:r>
            <a:endParaRPr lang="el-GR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4464496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bg1"/>
                </a:solidFill>
              </a:rPr>
              <a:t>Ενδοκύττωση</a:t>
            </a:r>
            <a:endParaRPr lang="el-GR" dirty="0" smtClean="0">
              <a:solidFill>
                <a:schemeClr val="bg1"/>
              </a:solidFill>
            </a:endParaRPr>
          </a:p>
          <a:p>
            <a:pPr lvl="1"/>
            <a:r>
              <a:rPr lang="el-GR" dirty="0" err="1" smtClean="0">
                <a:solidFill>
                  <a:schemeClr val="bg1"/>
                </a:solidFill>
              </a:rPr>
              <a:t>Λυσοσώματα</a:t>
            </a:r>
            <a:r>
              <a:rPr lang="el-GR" dirty="0" smtClean="0">
                <a:solidFill>
                  <a:schemeClr val="bg1"/>
                </a:solidFill>
              </a:rPr>
              <a:t> (</a:t>
            </a:r>
            <a:r>
              <a:rPr lang="en-US" dirty="0" smtClean="0">
                <a:solidFill>
                  <a:schemeClr val="bg1"/>
                </a:solidFill>
              </a:rPr>
              <a:t>pH: 4,5-5)</a:t>
            </a:r>
          </a:p>
          <a:p>
            <a:pPr lvl="1"/>
            <a:r>
              <a:rPr lang="el-GR" dirty="0" err="1" smtClean="0">
                <a:solidFill>
                  <a:schemeClr val="bg1"/>
                </a:solidFill>
              </a:rPr>
              <a:t>Ενδοσώματα</a:t>
            </a:r>
            <a:r>
              <a:rPr lang="el-GR" dirty="0" smtClean="0">
                <a:solidFill>
                  <a:schemeClr val="bg1"/>
                </a:solidFill>
              </a:rPr>
              <a:t> (</a:t>
            </a:r>
            <a:r>
              <a:rPr lang="en-US" dirty="0" smtClean="0">
                <a:solidFill>
                  <a:schemeClr val="bg1"/>
                </a:solidFill>
              </a:rPr>
              <a:t>pH: 5,9-6,4)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Επικαλυμμένοι </a:t>
            </a:r>
            <a:r>
              <a:rPr lang="el-GR" dirty="0" smtClean="0">
                <a:solidFill>
                  <a:schemeClr val="bg1"/>
                </a:solidFill>
              </a:rPr>
              <a:t>πυρήνες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Εκκριτικές λειτουργίες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Συσκευή </a:t>
            </a:r>
            <a:r>
              <a:rPr lang="en-US" dirty="0" smtClean="0">
                <a:solidFill>
                  <a:schemeClr val="bg1"/>
                </a:solidFill>
              </a:rPr>
              <a:t>Golgi </a:t>
            </a:r>
            <a:r>
              <a:rPr lang="el-GR" dirty="0" smtClean="0">
                <a:solidFill>
                  <a:schemeClr val="bg1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pH: 5-5,7)</a:t>
            </a:r>
          </a:p>
          <a:p>
            <a:pPr lvl="1"/>
            <a:r>
              <a:rPr lang="el-GR" dirty="0" smtClean="0">
                <a:solidFill>
                  <a:schemeClr val="bg1"/>
                </a:solidFill>
              </a:rPr>
              <a:t>Αποθηκευτικά κοκκία για </a:t>
            </a:r>
            <a:r>
              <a:rPr lang="el-GR" dirty="0" err="1" smtClean="0">
                <a:solidFill>
                  <a:schemeClr val="bg1"/>
                </a:solidFill>
              </a:rPr>
              <a:t>αμίνες</a:t>
            </a:r>
            <a:r>
              <a:rPr lang="el-GR" dirty="0" smtClean="0">
                <a:solidFill>
                  <a:schemeClr val="bg1"/>
                </a:solidFill>
              </a:rPr>
              <a:t>-πεπτίδια (</a:t>
            </a:r>
            <a:r>
              <a:rPr lang="en-US" dirty="0" smtClean="0">
                <a:solidFill>
                  <a:schemeClr val="bg1"/>
                </a:solidFill>
              </a:rPr>
              <a:t>pH:5,9-6,4)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1358</Words>
  <Application>Microsoft Office PowerPoint</Application>
  <PresentationFormat>Προβολή στην οθόνη (4:3)</PresentationFormat>
  <Paragraphs>253</Paragraphs>
  <Slides>39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0" baseType="lpstr">
      <vt:lpstr>Office Theme</vt:lpstr>
      <vt:lpstr>Ρύθμιση του ενδοκυττάριου pH</vt:lpstr>
      <vt:lpstr>Επίδραση του ενδοκυττάριου pH στις κυτταρικές λειτουργίες</vt:lpstr>
      <vt:lpstr>Ενδοκυττάριο pH</vt:lpstr>
      <vt:lpstr>Κυτταροπλασματικό pH</vt:lpstr>
      <vt:lpstr>Εξίσωση του Nerst</vt:lpstr>
      <vt:lpstr>Σκελετικοί μύες Vm = -90 mV</vt:lpstr>
      <vt:lpstr>Παθητική μετακίνηση H+</vt:lpstr>
      <vt:lpstr>Μιτοχόνδρια   pH: 7,5 - 8</vt:lpstr>
      <vt:lpstr>Όξινα ενδοκυττάρια οργανίδια</vt:lpstr>
      <vt:lpstr>Πυρήνες</vt:lpstr>
      <vt:lpstr>Μηχανισμοί διατήρησης της σταθερότητας του pH</vt:lpstr>
      <vt:lpstr>Ενδοκυττάρια ρυθμιστικά συστήματα   Iολ = ΙΟΒ + ΙHCO3-</vt:lpstr>
      <vt:lpstr>Iολ = ΙΟΒ + ΙHCO3-</vt:lpstr>
      <vt:lpstr>Παραγωγή και κατανάλωση οξέων δια μέσου του μεταβολισμού   Παραγωγή</vt:lpstr>
      <vt:lpstr>Παραγωγή και κατανάλωση οξέων δια μέσου του μεταβολισμού   Κατανάλωση οξέων</vt:lpstr>
      <vt:lpstr>Ενεργητική διαμεμβρανική μεταφορά οξέων και βάσεων   Μεταφορείς ιόντων</vt:lpstr>
      <vt:lpstr>Αντιμεταφορείς κατιόντων – Η+</vt:lpstr>
      <vt:lpstr>Αντιμεταφορέας Na+ - H+</vt:lpstr>
      <vt:lpstr>Αντιμεταφορέας Κ+ - H+</vt:lpstr>
      <vt:lpstr>Μεταφορείς HCO3-  (ή συγγενών μορίων: CO3-2)</vt:lpstr>
      <vt:lpstr>Cl- - HCO3- αντιμεταφορέας</vt:lpstr>
      <vt:lpstr>(Νa+ + HCO3-) – Cl- αντιμεταφορέας</vt:lpstr>
      <vt:lpstr>Na+ - HCO3- - συμμεταφορέας</vt:lpstr>
      <vt:lpstr>H+-ATPάσες (αντλίες πρωτονίων)</vt:lpstr>
      <vt:lpstr>H+-ATPάσες – Nεφρική έκφραση</vt:lpstr>
      <vt:lpstr>H+-ATPάσες – Λειτουργικά χαρακτηριστικά</vt:lpstr>
      <vt:lpstr>Συμμεταφορείς Na+ - οργανικών ανιόντων</vt:lpstr>
      <vt:lpstr>Αντιμεταφορείς Cl- - οργανικών ανιόντων</vt:lpstr>
      <vt:lpstr>Ρύθμιση του pHκ</vt:lpstr>
      <vt:lpstr>dpHκ/dt = λ/I x (PA –PE)</vt:lpstr>
      <vt:lpstr>dpHκ/dt = λ/I x (PA –PE)</vt:lpstr>
      <vt:lpstr>dpHκ/dt = λ/I x (PA –PE)</vt:lpstr>
      <vt:lpstr>dpHκ/dt = λ/I x (PA –PE)</vt:lpstr>
      <vt:lpstr>Παρουσίαση του PowerPoint</vt:lpstr>
      <vt:lpstr>Οξεία φόρτιση του κυττάρου με οξύ</vt:lpstr>
      <vt:lpstr>Κατά τη διάρκεια επαναφοράς του pHκ</vt:lpstr>
      <vt:lpstr>Σε ώσεις iv χορήγηση διττανθρακικών σε ασθενείς με βαριά μεταβολική οξέωση</vt:lpstr>
      <vt:lpstr>Μηχανισμός παράδοξης ενδοκυττάριας οξέωσης</vt:lpstr>
      <vt:lpstr>Συμπεράσματα</vt:lpstr>
    </vt:vector>
  </TitlesOfParts>
  <Company>Goldfish_92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ΡΥΘΜΙΣΗ ΤΟΥ ΕΝΔΟΚΥΤΤΑΡΙΟΥ pH</dc:title>
  <dc:creator>jabarlee</dc:creator>
  <cp:lastModifiedBy>skn</cp:lastModifiedBy>
  <cp:revision>53</cp:revision>
  <dcterms:created xsi:type="dcterms:W3CDTF">2015-05-24T13:30:15Z</dcterms:created>
  <dcterms:modified xsi:type="dcterms:W3CDTF">2015-09-27T16:45:56Z</dcterms:modified>
</cp:coreProperties>
</file>